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2"/>
  </p:notesMasterIdLst>
  <p:handoutMasterIdLst>
    <p:handoutMasterId r:id="rId53"/>
  </p:handoutMasterIdLst>
  <p:sldIdLst>
    <p:sldId id="2596" r:id="rId5"/>
    <p:sldId id="2629" r:id="rId6"/>
    <p:sldId id="2640" r:id="rId7"/>
    <p:sldId id="2540" r:id="rId8"/>
    <p:sldId id="2565" r:id="rId9"/>
    <p:sldId id="2567" r:id="rId10"/>
    <p:sldId id="2584" r:id="rId11"/>
    <p:sldId id="2598" r:id="rId12"/>
    <p:sldId id="2560" r:id="rId13"/>
    <p:sldId id="2555" r:id="rId14"/>
    <p:sldId id="2599" r:id="rId15"/>
    <p:sldId id="2600" r:id="rId16"/>
    <p:sldId id="2641" r:id="rId17"/>
    <p:sldId id="2601" r:id="rId18"/>
    <p:sldId id="2602" r:id="rId19"/>
    <p:sldId id="2571" r:id="rId20"/>
    <p:sldId id="2603" r:id="rId21"/>
    <p:sldId id="2604" r:id="rId22"/>
    <p:sldId id="2632" r:id="rId23"/>
    <p:sldId id="2633" r:id="rId24"/>
    <p:sldId id="2605" r:id="rId25"/>
    <p:sldId id="2606" r:id="rId26"/>
    <p:sldId id="2607" r:id="rId27"/>
    <p:sldId id="2608" r:id="rId28"/>
    <p:sldId id="2609" r:id="rId29"/>
    <p:sldId id="2610" r:id="rId30"/>
    <p:sldId id="2611" r:id="rId31"/>
    <p:sldId id="2613" r:id="rId32"/>
    <p:sldId id="2612" r:id="rId33"/>
    <p:sldId id="2614" r:id="rId34"/>
    <p:sldId id="2615" r:id="rId35"/>
    <p:sldId id="2634" r:id="rId36"/>
    <p:sldId id="2616" r:id="rId37"/>
    <p:sldId id="2635" r:id="rId38"/>
    <p:sldId id="2636" r:id="rId39"/>
    <p:sldId id="2619" r:id="rId40"/>
    <p:sldId id="2620" r:id="rId41"/>
    <p:sldId id="2639" r:id="rId42"/>
    <p:sldId id="2638" r:id="rId43"/>
    <p:sldId id="2621" r:id="rId44"/>
    <p:sldId id="2630" r:id="rId45"/>
    <p:sldId id="2597" r:id="rId46"/>
    <p:sldId id="2637" r:id="rId47"/>
    <p:sldId id="2626" r:id="rId48"/>
    <p:sldId id="2627" r:id="rId49"/>
    <p:sldId id="2628" r:id="rId50"/>
    <p:sldId id="258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89D"/>
    <a:srgbClr val="18689D"/>
    <a:srgbClr val="195F8F"/>
    <a:srgbClr val="165580"/>
    <a:srgbClr val="3B7579"/>
    <a:srgbClr val="FFFFFF"/>
    <a:srgbClr val="5DAAB0"/>
    <a:srgbClr val="AAD3D6"/>
    <a:srgbClr val="418287"/>
    <a:srgbClr val="DFE3E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5238" autoAdjust="0"/>
  </p:normalViewPr>
  <p:slideViewPr>
    <p:cSldViewPr snapToGrid="0" snapToObjects="1" showGuides="1">
      <p:cViewPr varScale="1">
        <p:scale>
          <a:sx n="85" d="100"/>
          <a:sy n="85" d="100"/>
        </p:scale>
        <p:origin x="476" y="60"/>
      </p:cViewPr>
      <p:guideLst>
        <p:guide pos="3816"/>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8/23/2020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8/23/2020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smtClean="0"/>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smtClean="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smtClean="0"/>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69723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smtClean="0"/>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smtClean="0"/>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22771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TextBox 3"/>
          <p:cNvSpPr txBox="1"/>
          <p:nvPr userDrawn="1"/>
        </p:nvSpPr>
        <p:spPr>
          <a:xfrm>
            <a:off x="10241280" y="144379"/>
            <a:ext cx="1520792" cy="307777"/>
          </a:xfrm>
          <a:prstGeom prst="rect">
            <a:avLst/>
          </a:prstGeom>
          <a:noFill/>
        </p:spPr>
        <p:txBody>
          <a:bodyPr wrap="square" rtlCol="0">
            <a:spAutoFit/>
          </a:bodyPr>
          <a:lstStyle/>
          <a:p>
            <a:pPr algn="r"/>
            <a:fld id="{E964496C-672A-45C0-BD9A-A66D9B9B2E78}" type="slidenum">
              <a:rPr lang="en-US" sz="1400" b="1" smtClean="0">
                <a:solidFill>
                  <a:schemeClr val="tx1"/>
                </a:solidFill>
              </a:rPr>
              <a:t>‹#›</a:t>
            </a:fld>
            <a:endParaRPr lang="en-US" sz="1400" b="1" dirty="0">
              <a:solidFill>
                <a:schemeClr val="tx1"/>
              </a:solidFill>
            </a:endParaRP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G-i-t_GEI" TargetMode="External"/><Relationship Id="rId2" Type="http://schemas.openxmlformats.org/officeDocument/2006/relationships/hyperlink" Target="https://youtu.be/7-9_WZmlOtA" TargetMode="External"/><Relationship Id="rId1" Type="http://schemas.openxmlformats.org/officeDocument/2006/relationships/slideLayout" Target="../slideLayouts/slideLayout5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hyperlink" Target="https://www.iidc.indiana.edu/doc/resources/hoosier-orientation-handbook-2017-thirdedition.pdf" TargetMode="External"/><Relationship Id="rId1" Type="http://schemas.openxmlformats.org/officeDocument/2006/relationships/slideLayout" Target="../slideLayouts/slideLayout50.xml"/><Relationship Id="rId6" Type="http://schemas.openxmlformats.org/officeDocument/2006/relationships/hyperlink" Target="https://www.in.gov/fssa/ddrs/2636.htm" TargetMode="External"/><Relationship Id="rId5" Type="http://schemas.openxmlformats.org/officeDocument/2006/relationships/hyperlink" Target="https://www.in.gov/fssa/files/ES%20Update%20FAQ%20-%20March%202019.pdf" TargetMode="External"/><Relationship Id="rId4" Type="http://schemas.openxmlformats.org/officeDocument/2006/relationships/hyperlink" Target="https://www.in.gov/fssa/files/VR%20Manual%20of%20Employment%20Services%20February%202019.pdf" TargetMode="Externa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hyperlink" Target="http://www.unitedspinal.org/disability-etiquette/#basics" TargetMode="External"/><Relationship Id="rId3" Type="http://schemas.openxmlformats.org/officeDocument/2006/relationships/hyperlink" Target="https://www.apse.org/wp-content/uploads/2014/01/APSE-Ethical-Guidelines2.pdf" TargetMode="External"/><Relationship Id="rId7"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47.xml"/><Relationship Id="rId6" Type="http://schemas.openxmlformats.org/officeDocument/2006/relationships/hyperlink" Target="https://www.iidc.indiana.edu/doc/resources/hoosier-orientation-handbook-2017-thirdedition.pdf" TargetMode="External"/><Relationship Id="rId11" Type="http://schemas.openxmlformats.org/officeDocument/2006/relationships/image" Target="../media/image20.JPG"/><Relationship Id="rId5" Type="http://schemas.openxmlformats.org/officeDocument/2006/relationships/image" Target="../media/image17.png"/><Relationship Id="rId10" Type="http://schemas.openxmlformats.org/officeDocument/2006/relationships/hyperlink" Target="https://decpa.org/10-commandments-of-communicating-with-people-with-disabilities/" TargetMode="External"/><Relationship Id="rId4" Type="http://schemas.openxmlformats.org/officeDocument/2006/relationships/hyperlink" Target="https://apse.org/wp-content/uploads/2019/03/Apse-universal-Comps-FINAL3-15-19.pdf" TargetMode="External"/><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8" Type="http://schemas.openxmlformats.org/officeDocument/2006/relationships/hyperlink" Target="https://www.in.gov/fssa/files/VR_workflow_5.15.15.pdf" TargetMode="External"/><Relationship Id="rId3" Type="http://schemas.openxmlformats.org/officeDocument/2006/relationships/image" Target="../media/image22.JPG"/><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47.xml"/><Relationship Id="rId6" Type="http://schemas.openxmlformats.org/officeDocument/2006/relationships/hyperlink" Target="https://www.in.gov/fssa/files/VR%20Manual%20of%20Employment%20Services%20February%202019.pdf" TargetMode="External"/><Relationship Id="rId11" Type="http://schemas.openxmlformats.org/officeDocument/2006/relationships/image" Target="../media/image26.JPG"/><Relationship Id="rId5" Type="http://schemas.openxmlformats.org/officeDocument/2006/relationships/image" Target="../media/image23.png"/><Relationship Id="rId10" Type="http://schemas.openxmlformats.org/officeDocument/2006/relationships/hyperlink" Target="https://www.in.gov/fssa/files/VRS_Area_Offices.pdf" TargetMode="External"/><Relationship Id="rId4" Type="http://schemas.openxmlformats.org/officeDocument/2006/relationships/hyperlink" Target="https://www.iidc.indiana.edu/doc/resources/hoosier-orientation-handbook-2017-thirdedition.pdf" TargetMode="Externa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in.gov/fssa/ddrs/4976.htm" TargetMode="External"/><Relationship Id="rId1" Type="http://schemas.openxmlformats.org/officeDocument/2006/relationships/slideLayout" Target="../slideLayouts/slideLayout5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1.xml"/><Relationship Id="rId4" Type="http://schemas.openxmlformats.org/officeDocument/2006/relationships/hyperlink" Target="mailto:EmployTA@i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in.gov/fssa/ddrs/4976.htm" TargetMode="External"/><Relationship Id="rId1" Type="http://schemas.openxmlformats.org/officeDocument/2006/relationships/slideLayout" Target="../slideLayouts/slideLayout5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www.iidc.indiana.edu/cclc/training-and-events/discovery-training.html" TargetMode="External"/><Relationship Id="rId7" Type="http://schemas.openxmlformats.org/officeDocument/2006/relationships/hyperlink" Target="https://www.iidc.indiana.edu/cclc/doc/trial-work-experience-april-2020.pdf" TargetMode="External"/><Relationship Id="rId12" Type="http://schemas.openxmlformats.org/officeDocument/2006/relationships/hyperlink" Target="https://www.youtube.com/watch?v=SF3NMd02-TY&amp;list=PLrbAiaHoPwqVduKXX3Wdqqj9wvwr78lVT&amp;index=4&amp;t=0s" TargetMode="External"/><Relationship Id="rId2" Type="http://schemas.openxmlformats.org/officeDocument/2006/relationships/image" Target="../media/image36.jpeg"/><Relationship Id="rId1" Type="http://schemas.openxmlformats.org/officeDocument/2006/relationships/slideLayout" Target="../slideLayouts/slideLayout47.xml"/><Relationship Id="rId6" Type="http://schemas.openxmlformats.org/officeDocument/2006/relationships/image" Target="../media/image16.JPG"/><Relationship Id="rId11" Type="http://schemas.openxmlformats.org/officeDocument/2006/relationships/image" Target="../media/image38.JPG"/><Relationship Id="rId5" Type="http://schemas.openxmlformats.org/officeDocument/2006/relationships/hyperlink" Target="https://www.in.gov/fssa/ddrs/4976.htm" TargetMode="External"/><Relationship Id="rId10" Type="http://schemas.openxmlformats.org/officeDocument/2006/relationships/hyperlink" Target="https://www.in.gov/fssa/files/VR%20Manual%20of%20Employment%20Services%20February%202019.pdf" TargetMode="External"/><Relationship Id="rId4" Type="http://schemas.openxmlformats.org/officeDocument/2006/relationships/image" Target="../media/image20.JPG"/><Relationship Id="rId9" Type="http://schemas.openxmlformats.org/officeDocument/2006/relationships/hyperlink" Target="https://www.iidc.indiana.edu/doc/resources/hoosier-orientation-handbook-2017-thirdedition.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38.JPG"/><Relationship Id="rId3" Type="http://schemas.openxmlformats.org/officeDocument/2006/relationships/hyperlink" Target="https://www.youtube.com/watch?v=3V1-F2rwLpc&amp;list=PLrbAiaHoPwqVduKXX3Wdqqj9wvwr78lVT&amp;index=4" TargetMode="External"/><Relationship Id="rId7" Type="http://schemas.openxmlformats.org/officeDocument/2006/relationships/hyperlink" Target="https://www.in.gov/fssa/ddrs/5622.htm" TargetMode="External"/><Relationship Id="rId12" Type="http://schemas.openxmlformats.org/officeDocument/2006/relationships/hyperlink" Target="https://www.youtube.com/watch?v=S9yBnecXruI&amp;t=117s" TargetMode="External"/><Relationship Id="rId2" Type="http://schemas.openxmlformats.org/officeDocument/2006/relationships/image" Target="../media/image39.JPG"/><Relationship Id="rId1" Type="http://schemas.openxmlformats.org/officeDocument/2006/relationships/slideLayout" Target="../slideLayouts/slideLayout47.xml"/><Relationship Id="rId6" Type="http://schemas.openxmlformats.org/officeDocument/2006/relationships/image" Target="../media/image16.JPG"/><Relationship Id="rId11" Type="http://schemas.openxmlformats.org/officeDocument/2006/relationships/image" Target="../media/image42.png"/><Relationship Id="rId5" Type="http://schemas.openxmlformats.org/officeDocument/2006/relationships/hyperlink" Target="https://www.in.gov/fssa/ddrs/4976.htm" TargetMode="External"/><Relationship Id="rId10" Type="http://schemas.openxmlformats.org/officeDocument/2006/relationships/hyperlink" Target="https://www.iidc.indiana.edu/cclc/doc/discovery-best-practices-april2020.pdf" TargetMode="External"/><Relationship Id="rId4" Type="http://schemas.openxmlformats.org/officeDocument/2006/relationships/image" Target="../media/image40.png"/><Relationship Id="rId9" Type="http://schemas.openxmlformats.org/officeDocument/2006/relationships/hyperlink" Target="https://www.iidc.indiana.edu/cclc/employment/employment-services/employment-services-information-for-providers.html" TargetMode="External"/><Relationship Id="rId14" Type="http://schemas.openxmlformats.org/officeDocument/2006/relationships/hyperlink" Target="https://youtu.be/v0a5Lwf2iII"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sharedsolutionsin.blogspot.com/2016/10/informational-interviewing-another-tool.html" TargetMode="External"/><Relationship Id="rId7" Type="http://schemas.openxmlformats.org/officeDocument/2006/relationships/image" Target="../media/image44.jpeg"/><Relationship Id="rId2" Type="http://schemas.openxmlformats.org/officeDocument/2006/relationships/hyperlink" Target="https://blogs.iu.edu/sharedsolutions/" TargetMode="External"/><Relationship Id="rId1" Type="http://schemas.openxmlformats.org/officeDocument/2006/relationships/slideLayout" Target="../slideLayouts/slideLayout13.xml"/><Relationship Id="rId6" Type="http://schemas.openxmlformats.org/officeDocument/2006/relationships/hyperlink" Target="https://sharedsolutionsin.blogspot.com/2018/09/neighborhood-mapping.html" TargetMode="External"/><Relationship Id="rId5" Type="http://schemas.openxmlformats.org/officeDocument/2006/relationships/hyperlink" Target="https://sharedsolutionsin.blogspot.com/2017/06/situational-assessments-just-do-it.html" TargetMode="External"/><Relationship Id="rId4" Type="http://schemas.openxmlformats.org/officeDocument/2006/relationships/hyperlink" Target="http://sharedsolutionsin.blogspot.com/2017/03/whats-up-in-depth-look-at-meet-and-greet.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8" Type="http://schemas.openxmlformats.org/officeDocument/2006/relationships/hyperlink" Target="https://www.in.gov/fssa/files/ES%20Update%20FAQ%20-%20March%202019.pdf" TargetMode="External"/><Relationship Id="rId3" Type="http://schemas.openxmlformats.org/officeDocument/2006/relationships/hyperlink" Target="https://www.in.gov/fssa/files/VR%20Manual%20of%20Employment%20Services%20February%202019.pdf" TargetMode="External"/><Relationship Id="rId7" Type="http://schemas.openxmlformats.org/officeDocument/2006/relationships/image" Target="../media/image16.JPG"/><Relationship Id="rId2" Type="http://schemas.openxmlformats.org/officeDocument/2006/relationships/image" Target="../media/image37.JPG"/><Relationship Id="rId1" Type="http://schemas.openxmlformats.org/officeDocument/2006/relationships/slideLayout" Target="../slideLayouts/slideLayout47.xml"/><Relationship Id="rId6" Type="http://schemas.openxmlformats.org/officeDocument/2006/relationships/image" Target="../media/image39.JPG"/><Relationship Id="rId5" Type="http://schemas.openxmlformats.org/officeDocument/2006/relationships/hyperlink" Target="http://sharedsolutionsin.blogspot.com/2016/11/" TargetMode="Externa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hyperlink" Target="https://www.in.gov/fssa/files/ES%20Update%20FAQ%20-%20March%202019.pdf" TargetMode="External"/><Relationship Id="rId3" Type="http://schemas.openxmlformats.org/officeDocument/2006/relationships/hyperlink" Target="https://www.iidc.indiana.edu/doc/resources/hoosier-orientation-handbook-2017-thirdedition.pdf" TargetMode="External"/><Relationship Id="rId7" Type="http://schemas.openxmlformats.org/officeDocument/2006/relationships/image" Target="../media/image20.JPG"/><Relationship Id="rId2" Type="http://schemas.openxmlformats.org/officeDocument/2006/relationships/image" Target="../media/image37.JPG"/><Relationship Id="rId1" Type="http://schemas.openxmlformats.org/officeDocument/2006/relationships/slideLayout" Target="../slideLayouts/slideLayout47.xml"/><Relationship Id="rId6" Type="http://schemas.openxmlformats.org/officeDocument/2006/relationships/hyperlink" Target="https://www.in.gov/fssa/files/VR%20Manual%20of%20Employment%20Services%20February%202019.pdf" TargetMode="External"/><Relationship Id="rId5" Type="http://schemas.openxmlformats.org/officeDocument/2006/relationships/hyperlink" Target="https://www.youtube.com/watch?v=M1EKDRwAf9I&amp;list=PLrbAiaHoPwqVduKXX3Wdqqj9wvwr78lVT&amp;index=6&amp;t=0s" TargetMode="Externa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gov/fssa/files/VR%20Manual%20of%20Employment%20Services%20February%202019.pdf" TargetMode="External"/><Relationship Id="rId7" Type="http://schemas.openxmlformats.org/officeDocument/2006/relationships/hyperlink" Target="https://www.iidc.indiana.edu/cclc/employment/employment-services/employment-services-information-for-providers.html" TargetMode="External"/><Relationship Id="rId2" Type="http://schemas.openxmlformats.org/officeDocument/2006/relationships/image" Target="../media/image37.JPG"/><Relationship Id="rId1" Type="http://schemas.openxmlformats.org/officeDocument/2006/relationships/slideLayout" Target="../slideLayouts/slideLayout47.xml"/><Relationship Id="rId6" Type="http://schemas.openxmlformats.org/officeDocument/2006/relationships/image" Target="../media/image41.JPG"/><Relationship Id="rId5" Type="http://schemas.openxmlformats.org/officeDocument/2006/relationships/hyperlink" Target="https://www.iidc.indiana.edu/cclc/training-and-events/resource-ownership.html" TargetMode="External"/><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8" Type="http://schemas.openxmlformats.org/officeDocument/2006/relationships/hyperlink" Target="http://www.worksupport.com/documents/article12.pdf" TargetMode="External"/><Relationship Id="rId3" Type="http://schemas.openxmlformats.org/officeDocument/2006/relationships/hyperlink" Target="https://www.youtube.com/watch?v=IpqVzycOrHA&amp;t=2433s" TargetMode="External"/><Relationship Id="rId7" Type="http://schemas.openxmlformats.org/officeDocument/2006/relationships/hyperlink" Target="http://sharedsolutionsin.blogspot.com/2017/07/" TargetMode="External"/><Relationship Id="rId2" Type="http://schemas.openxmlformats.org/officeDocument/2006/relationships/image" Target="../media/image38.JPG"/><Relationship Id="rId1" Type="http://schemas.openxmlformats.org/officeDocument/2006/relationships/slideLayout" Target="../slideLayouts/slideLayout47.xml"/><Relationship Id="rId6" Type="http://schemas.openxmlformats.org/officeDocument/2006/relationships/image" Target="../media/image16.JPG"/><Relationship Id="rId11" Type="http://schemas.openxmlformats.org/officeDocument/2006/relationships/hyperlink" Target="https://www.mhanational.org/meaningful-work-and-recovery" TargetMode="External"/><Relationship Id="rId5" Type="http://schemas.openxmlformats.org/officeDocument/2006/relationships/hyperlink" Target="https://youtu.be/S9yBnecXruI" TargetMode="External"/><Relationship Id="rId10" Type="http://schemas.openxmlformats.org/officeDocument/2006/relationships/hyperlink" Target="https://www.iidc.indiana.edu/cclc/employment/self-employment-information.html" TargetMode="External"/><Relationship Id="rId4" Type="http://schemas.openxmlformats.org/officeDocument/2006/relationships/image" Target="../media/image48.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gov/fssa/ddrs/4976.htm" TargetMode="External"/><Relationship Id="rId7" Type="http://schemas.openxmlformats.org/officeDocument/2006/relationships/hyperlink" Target="https://www.in.gov/fssa/files/ES%20Update%20FAQ%20-%20March%202019.pdf" TargetMode="External"/><Relationship Id="rId2" Type="http://schemas.openxmlformats.org/officeDocument/2006/relationships/image" Target="../media/image41.JPG"/><Relationship Id="rId1" Type="http://schemas.openxmlformats.org/officeDocument/2006/relationships/slideLayout" Target="../slideLayouts/slideLayout47.xml"/><Relationship Id="rId6" Type="http://schemas.openxmlformats.org/officeDocument/2006/relationships/image" Target="../media/image16.JPG"/><Relationship Id="rId5" Type="http://schemas.openxmlformats.org/officeDocument/2006/relationships/hyperlink" Target="https://www.in.gov/fssa/files/VR%20Manual%20of%20Employment%20Services%20February%202019.pdf" TargetMode="External"/><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8" Type="http://schemas.openxmlformats.org/officeDocument/2006/relationships/hyperlink" Target="https://vcuautismcenter.org/te/how_to/" TargetMode="External"/><Relationship Id="rId3" Type="http://schemas.openxmlformats.org/officeDocument/2006/relationships/hyperlink" Target="https://www.iidc.indiana.edu/cclc/training-and-events/supported-employment.html" TargetMode="External"/><Relationship Id="rId7" Type="http://schemas.openxmlformats.org/officeDocument/2006/relationships/image" Target="../media/image38.JPG"/><Relationship Id="rId2" Type="http://schemas.openxmlformats.org/officeDocument/2006/relationships/image" Target="../media/image51.jpeg"/><Relationship Id="rId1" Type="http://schemas.openxmlformats.org/officeDocument/2006/relationships/slideLayout" Target="../slideLayouts/slideLayout47.xml"/><Relationship Id="rId6" Type="http://schemas.openxmlformats.org/officeDocument/2006/relationships/hyperlink" Target="https://www.iidc.indiana.edu/doc/resources/hoosier-orientation-handbook-2017-thirdedition.pdf" TargetMode="External"/><Relationship Id="rId5" Type="http://schemas.openxmlformats.org/officeDocument/2006/relationships/hyperlink" Target="https://www.in.gov/fssa/files/VR%20Manual%20of%20Employment%20Services%20February%202019.pdf" TargetMode="Externa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7nubhezRfb4&amp;list=PLrbAiaHoPwqVduKXX3Wdqqj9wvwr78lVT" TargetMode="External"/><Relationship Id="rId3" Type="http://schemas.openxmlformats.org/officeDocument/2006/relationships/hyperlink" Target="https://youtu.be/TIkZ9vydqJA" TargetMode="External"/><Relationship Id="rId7" Type="http://schemas.openxmlformats.org/officeDocument/2006/relationships/hyperlink" Target="https://www.in.gov/fssa/ddrs/4976.htm" TargetMode="External"/><Relationship Id="rId2" Type="http://schemas.openxmlformats.org/officeDocument/2006/relationships/image" Target="../media/image38.JPG"/><Relationship Id="rId1" Type="http://schemas.openxmlformats.org/officeDocument/2006/relationships/slideLayout" Target="../slideLayouts/slideLayout47.xml"/><Relationship Id="rId6" Type="http://schemas.openxmlformats.org/officeDocument/2006/relationships/image" Target="../media/image52.png"/><Relationship Id="rId5" Type="http://schemas.openxmlformats.org/officeDocument/2006/relationships/hyperlink" Target="https://www.iidc.indiana.edu/cclc/employment/employment-services/employment-services-information-for-providers.html" TargetMode="External"/><Relationship Id="rId10" Type="http://schemas.openxmlformats.org/officeDocument/2006/relationships/hyperlink" Target="https://www.in.gov/fssa/files/VR%20Manual%20of%20Employment%20Services%20February%202019.pdf" TargetMode="External"/><Relationship Id="rId4" Type="http://schemas.openxmlformats.org/officeDocument/2006/relationships/image" Target="../media/image16.JPG"/><Relationship Id="rId9"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hyperlink" Target="http://sharedsolutionsin.blogspot.com/2019/07/" TargetMode="External"/><Relationship Id="rId2" Type="http://schemas.openxmlformats.org/officeDocument/2006/relationships/hyperlink" Target="https://www.youtube.com/watch?v=ZHvrRfdM1to" TargetMode="Externa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hyperlink" Target="http://sharedsolutionsin.blogspot.com/2018/03/"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ww.in.gov/fssa/files/VR%20Manual%20of%20Employment%20Services%20February%202019.pdf" TargetMode="External"/><Relationship Id="rId7" Type="http://schemas.openxmlformats.org/officeDocument/2006/relationships/hyperlink" Target="https://www.in.gov/fssa/ddrs/4976.htm" TargetMode="External"/><Relationship Id="rId2" Type="http://schemas.openxmlformats.org/officeDocument/2006/relationships/image" Target="../media/image37.JPG"/><Relationship Id="rId1" Type="http://schemas.openxmlformats.org/officeDocument/2006/relationships/slideLayout" Target="../slideLayouts/slideLayout47.xml"/><Relationship Id="rId6" Type="http://schemas.openxmlformats.org/officeDocument/2006/relationships/image" Target="../media/image55.png"/><Relationship Id="rId5" Type="http://schemas.openxmlformats.org/officeDocument/2006/relationships/hyperlink" Target="https://www.youtube.com/watch?v=7nubhezRfb4&amp;list=PLrbAiaHoPwqVduKXX3Wdqqj9wvwr78lVT" TargetMode="External"/><Relationship Id="rId4" Type="http://schemas.openxmlformats.org/officeDocument/2006/relationships/image" Target="../media/image38.JPG"/><Relationship Id="rId9" Type="http://schemas.openxmlformats.org/officeDocument/2006/relationships/hyperlink" Target="https://sharedsolutionsin.blogspot.com/2019/07/stabilization-stat.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ww.in.gov/fssa/ddrs/4976.htm" TargetMode="External"/><Relationship Id="rId7" Type="http://schemas.openxmlformats.org/officeDocument/2006/relationships/hyperlink" Target="https://www.in.gov/medicaid/providers/478.htm" TargetMode="External"/><Relationship Id="rId2" Type="http://schemas.openxmlformats.org/officeDocument/2006/relationships/image" Target="../media/image55.png"/><Relationship Id="rId1" Type="http://schemas.openxmlformats.org/officeDocument/2006/relationships/slideLayout" Target="../slideLayouts/slideLayout47.xml"/><Relationship Id="rId6" Type="http://schemas.openxmlformats.org/officeDocument/2006/relationships/hyperlink" Target="https://www.iidc.indiana.edu/irca/articles/medicaid-waiver-programs-home-and-community-based-services-for-adults-and-children" TargetMode="External"/><Relationship Id="rId11" Type="http://schemas.openxmlformats.org/officeDocument/2006/relationships/hyperlink" Target="https://www.iidc.indiana.edu/doc/resources/hoosier-orientation-handbook-2017-thirdedition.pdf" TargetMode="External"/><Relationship Id="rId5" Type="http://schemas.openxmlformats.org/officeDocument/2006/relationships/hyperlink" Target="https://www.arcind.org/supports-services/medicaid-waivers/" TargetMode="External"/><Relationship Id="rId10" Type="http://schemas.openxmlformats.org/officeDocument/2006/relationships/image" Target="../media/image37.JPG"/><Relationship Id="rId4" Type="http://schemas.openxmlformats.org/officeDocument/2006/relationships/image" Target="../media/image57.JPG"/><Relationship Id="rId9" Type="http://schemas.openxmlformats.org/officeDocument/2006/relationships/hyperlink" Target="https://www.in.gov/fssa/files/VR%20Manual%20of%20Employment%20Services%20February%202019.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hyperlink" Target="https://www.iidc.indiana.edu/cclc/training-and-events/index.html" TargetMode="External"/><Relationship Id="rId2" Type="http://schemas.openxmlformats.org/officeDocument/2006/relationships/hyperlink" Target="https://www.iidc.indiana.edu/cclc/training-and-events/benefits-information-network.html" TargetMode="External"/><Relationship Id="rId1" Type="http://schemas.openxmlformats.org/officeDocument/2006/relationships/slideLayout" Target="../slideLayouts/slideLayout26.xml"/><Relationship Id="rId6" Type="http://schemas.openxmlformats.org/officeDocument/2006/relationships/image" Target="../media/image58.jpeg"/><Relationship Id="rId5" Type="http://schemas.openxmlformats.org/officeDocument/2006/relationships/hyperlink" Target="https://www.invrtraining.com/" TargetMode="External"/><Relationship Id="rId4" Type="http://schemas.openxmlformats.org/officeDocument/2006/relationships/hyperlink" Target="https://handsinautism.iupui.edu/servic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apse.org/cesp-central/get-certified/" TargetMode="Externa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8" Type="http://schemas.openxmlformats.org/officeDocument/2006/relationships/hyperlink" Target="https://blogs.iu.edu/sharedsolutions/" TargetMode="External"/><Relationship Id="rId3" Type="http://schemas.openxmlformats.org/officeDocument/2006/relationships/hyperlink" Target="https://youtu.be/v0a5Lwf2iII" TargetMode="External"/><Relationship Id="rId7" Type="http://schemas.openxmlformats.org/officeDocument/2006/relationships/hyperlink" Target="https://www.iidc.indiana.edu/cclc/employment/self-employment-information.html" TargetMode="External"/><Relationship Id="rId2" Type="http://schemas.openxmlformats.org/officeDocument/2006/relationships/hyperlink" Target="https://www.youtube.com/watch?v=pJnzkyyT30Q&amp;feature=youtu.be" TargetMode="External"/><Relationship Id="rId1" Type="http://schemas.openxmlformats.org/officeDocument/2006/relationships/slideLayout" Target="../slideLayouts/slideLayout14.xml"/><Relationship Id="rId6" Type="http://schemas.openxmlformats.org/officeDocument/2006/relationships/hyperlink" Target="https://youtu.be/bwZKoeNRS-k" TargetMode="External"/><Relationship Id="rId5" Type="http://schemas.openxmlformats.org/officeDocument/2006/relationships/hyperlink" Target="https://www.iidc.indiana.edu/cclc/training-and-events/resource-ownership.html" TargetMode="External"/><Relationship Id="rId4" Type="http://schemas.openxmlformats.org/officeDocument/2006/relationships/hyperlink" Target="https://www.youtube.com/watch?v=7SAfZPL8QWQ&amp;feature=youtu.be" TargetMode="External"/><Relationship Id="rId9"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hyperlink" Target="https://ipsworks.org/index.php/what-is-ips/" TargetMode="External"/><Relationship Id="rId2" Type="http://schemas.openxmlformats.org/officeDocument/2006/relationships/hyperlink" Target="http://www.griffinhammis.com/" TargetMode="External"/><Relationship Id="rId1" Type="http://schemas.openxmlformats.org/officeDocument/2006/relationships/slideLayout" Target="../slideLayouts/slideLayout15.xml"/><Relationship Id="rId4" Type="http://schemas.openxmlformats.org/officeDocument/2006/relationships/hyperlink" Target="http://www.leadcenter.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vcurrtc.org/about/" TargetMode="External"/><Relationship Id="rId2" Type="http://schemas.openxmlformats.org/officeDocument/2006/relationships/hyperlink" Target="http://www.marcgold.com/" TargetMode="External"/><Relationship Id="rId1" Type="http://schemas.openxmlformats.org/officeDocument/2006/relationships/slideLayout" Target="../slideLayouts/slideLayout15.xml"/><Relationship Id="rId4" Type="http://schemas.openxmlformats.org/officeDocument/2006/relationships/hyperlink" Target="https://y-tac.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6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565400" y="3107447"/>
            <a:ext cx="7252505" cy="891250"/>
          </a:xfrm>
        </p:spPr>
        <p:txBody>
          <a:bodyPr/>
          <a:lstStyle/>
          <a:p>
            <a:r>
              <a:rPr lang="en-US" spc="0" dirty="0" smtClean="0"/>
              <a:t>Getting Started</a:t>
            </a:r>
            <a:endParaRPr lang="en-US" spc="0"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p:txBody>
          <a:bodyPr/>
          <a:lstStyle/>
          <a:p>
            <a:r>
              <a:rPr lang="en-US" dirty="0" smtClean="0"/>
              <a:t>A GUIDE FOR INDIANA EMPLOYMENT SPECIALISTS</a:t>
            </a:r>
            <a:endParaRPr lang="en-US" dirty="0"/>
          </a:p>
        </p:txBody>
      </p:sp>
    </p:spTree>
    <p:extLst>
      <p:ext uri="{BB962C8B-B14F-4D97-AF65-F5344CB8AC3E}">
        <p14:creationId xmlns:p14="http://schemas.microsoft.com/office/powerpoint/2010/main" val="7959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fontScale="90000"/>
          </a:bodyPr>
          <a:lstStyle/>
          <a:p>
            <a:r>
              <a:rPr lang="en-US" spc="0" dirty="0" smtClean="0"/>
              <a:t>Getting Started: </a:t>
            </a:r>
            <a:br>
              <a:rPr lang="en-US" spc="0" dirty="0" smtClean="0"/>
            </a:br>
            <a:r>
              <a:rPr lang="en-US" spc="0" dirty="0" smtClean="0"/>
              <a:t>General Information</a:t>
            </a:r>
            <a:br>
              <a:rPr lang="en-US" spc="0" dirty="0" smtClean="0"/>
            </a:br>
            <a:endParaRPr lang="en-US" spc="0" dirty="0"/>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8530361" y="3733802"/>
            <a:ext cx="2489200" cy="3124198"/>
          </a:xfrm>
        </p:spPr>
        <p:txBody>
          <a:bodyPr anchor="ctr"/>
          <a:lstStyle/>
          <a:p>
            <a:r>
              <a:rPr lang="en-US" dirty="0" smtClean="0"/>
              <a:t>*</a:t>
            </a:r>
            <a:endParaRPr lang="en-US" dirty="0"/>
          </a:p>
        </p:txBody>
      </p:sp>
    </p:spTree>
    <p:extLst>
      <p:ext uri="{BB962C8B-B14F-4D97-AF65-F5344CB8AC3E}">
        <p14:creationId xmlns:p14="http://schemas.microsoft.com/office/powerpoint/2010/main" val="660194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95131" y="879710"/>
            <a:ext cx="5061127" cy="755650"/>
          </a:xfrm>
        </p:spPr>
        <p:txBody>
          <a:bodyPr/>
          <a:lstStyle/>
          <a:p>
            <a:pPr marL="285750" indent="-285750">
              <a:buFont typeface="Wingdings" panose="05000000000000000000" pitchFamily="2" charset="2"/>
              <a:buChar char="q"/>
            </a:pPr>
            <a:r>
              <a:rPr lang="en-US" dirty="0" smtClean="0"/>
              <a:t>Review and discuss your company’s mission statement.</a:t>
            </a:r>
            <a:endParaRPr lang="en-US" dirty="0"/>
          </a:p>
        </p:txBody>
      </p:sp>
      <p:sp>
        <p:nvSpPr>
          <p:cNvPr id="4" name="Text Placeholder 3"/>
          <p:cNvSpPr>
            <a:spLocks noGrp="1"/>
          </p:cNvSpPr>
          <p:nvPr>
            <p:ph type="body" sz="quarter" idx="13"/>
          </p:nvPr>
        </p:nvSpPr>
        <p:spPr>
          <a:xfrm>
            <a:off x="6295131" y="1956155"/>
            <a:ext cx="4982469" cy="755650"/>
          </a:xfrm>
        </p:spPr>
        <p:txBody>
          <a:bodyPr/>
          <a:lstStyle/>
          <a:p>
            <a:pPr marL="285750" indent="-285750">
              <a:buFont typeface="Wingdings" panose="05000000000000000000" pitchFamily="2" charset="2"/>
              <a:buChar char="q"/>
            </a:pPr>
            <a:r>
              <a:rPr lang="en-US" dirty="0" smtClean="0"/>
              <a:t>Review and discuss your company’s vision statement.</a:t>
            </a:r>
            <a:endParaRPr lang="en-US" dirty="0"/>
          </a:p>
        </p:txBody>
      </p:sp>
      <p:sp>
        <p:nvSpPr>
          <p:cNvPr id="5" name="Text Placeholder 4"/>
          <p:cNvSpPr>
            <a:spLocks noGrp="1"/>
          </p:cNvSpPr>
          <p:nvPr>
            <p:ph type="body" sz="quarter" idx="14"/>
          </p:nvPr>
        </p:nvSpPr>
        <p:spPr/>
        <p:txBody>
          <a:bodyPr/>
          <a:lstStyle/>
          <a:p>
            <a:pPr marL="285750" indent="-285750">
              <a:buFont typeface="Wingdings" panose="05000000000000000000" pitchFamily="2" charset="2"/>
              <a:buChar char="q"/>
            </a:pPr>
            <a:r>
              <a:rPr lang="en-US" dirty="0" smtClean="0"/>
              <a:t>Review and discuss policy and procedure.</a:t>
            </a:r>
            <a:endParaRPr lang="en-US" dirty="0"/>
          </a:p>
        </p:txBody>
      </p:sp>
      <p:sp>
        <p:nvSpPr>
          <p:cNvPr id="6" name="Text Placeholder 5"/>
          <p:cNvSpPr>
            <a:spLocks noGrp="1"/>
          </p:cNvSpPr>
          <p:nvPr>
            <p:ph type="body" sz="quarter" idx="15"/>
          </p:nvPr>
        </p:nvSpPr>
        <p:spPr/>
        <p:txBody>
          <a:bodyPr/>
          <a:lstStyle/>
          <a:p>
            <a:pPr marL="285750" indent="-285750">
              <a:buFont typeface="Wingdings" panose="05000000000000000000" pitchFamily="2" charset="2"/>
              <a:buChar char="q"/>
            </a:pPr>
            <a:r>
              <a:rPr lang="en-US" dirty="0" smtClean="0"/>
              <a:t>Complete required new-hire paperwork.</a:t>
            </a:r>
            <a:endParaRPr lang="en-US" dirty="0"/>
          </a:p>
        </p:txBody>
      </p:sp>
      <p:sp>
        <p:nvSpPr>
          <p:cNvPr id="21" name="Text Placeholder 20"/>
          <p:cNvSpPr>
            <a:spLocks noGrp="1"/>
          </p:cNvSpPr>
          <p:nvPr>
            <p:ph type="body" sz="quarter" idx="18"/>
          </p:nvPr>
        </p:nvSpPr>
        <p:spPr/>
        <p:txBody>
          <a:bodyPr/>
          <a:lstStyle/>
          <a:p>
            <a:endParaRPr lang="en-US" dirty="0"/>
          </a:p>
        </p:txBody>
      </p:sp>
      <p:sp>
        <p:nvSpPr>
          <p:cNvPr id="22" name="Text Placeholder 21"/>
          <p:cNvSpPr>
            <a:spLocks noGrp="1"/>
          </p:cNvSpPr>
          <p:nvPr>
            <p:ph type="body" sz="quarter" idx="19"/>
          </p:nvPr>
        </p:nvSpPr>
        <p:spPr/>
        <p:txBody>
          <a:bodyPr/>
          <a:lstStyle/>
          <a:p>
            <a:endParaRPr lang="en-US" dirty="0"/>
          </a:p>
        </p:txBody>
      </p:sp>
      <p:sp>
        <p:nvSpPr>
          <p:cNvPr id="23" name="Text Placeholder 22"/>
          <p:cNvSpPr>
            <a:spLocks noGrp="1"/>
          </p:cNvSpPr>
          <p:nvPr>
            <p:ph type="body" sz="quarter" idx="20"/>
          </p:nvPr>
        </p:nvSpPr>
        <p:spPr/>
        <p:txBody>
          <a:bodyPr/>
          <a:lstStyle/>
          <a:p>
            <a:endParaRPr lang="en-US" dirty="0"/>
          </a:p>
        </p:txBody>
      </p:sp>
      <p:sp>
        <p:nvSpPr>
          <p:cNvPr id="24" name="Text Placeholder 23"/>
          <p:cNvSpPr>
            <a:spLocks noGrp="1"/>
          </p:cNvSpPr>
          <p:nvPr>
            <p:ph type="body" sz="quarter" idx="21"/>
          </p:nvPr>
        </p:nvSpPr>
        <p:spPr/>
        <p:txBody>
          <a:bodyPr/>
          <a:lstStyle/>
          <a:p>
            <a:endParaRPr lang="en-US" dirty="0"/>
          </a:p>
        </p:txBody>
      </p:sp>
      <p:sp>
        <p:nvSpPr>
          <p:cNvPr id="7" name="Text Placeholder 6"/>
          <p:cNvSpPr>
            <a:spLocks noGrp="1"/>
          </p:cNvSpPr>
          <p:nvPr>
            <p:ph type="body" sz="quarter" idx="16"/>
          </p:nvPr>
        </p:nvSpPr>
        <p:spPr/>
        <p:txBody>
          <a:bodyPr/>
          <a:lstStyle/>
          <a:p>
            <a:pPr marL="285750" indent="-285750">
              <a:buFont typeface="Wingdings" panose="05000000000000000000" pitchFamily="2" charset="2"/>
              <a:buChar char="q"/>
            </a:pPr>
            <a:r>
              <a:rPr lang="en-US" dirty="0" smtClean="0"/>
              <a:t>Receive and review your job description.</a:t>
            </a:r>
            <a:endParaRPr lang="en-US" dirty="0"/>
          </a:p>
        </p:txBody>
      </p:sp>
      <p:sp>
        <p:nvSpPr>
          <p:cNvPr id="20" name="Text Placeholder 19"/>
          <p:cNvSpPr>
            <a:spLocks noGrp="1"/>
          </p:cNvSpPr>
          <p:nvPr>
            <p:ph type="body" sz="quarter" idx="17"/>
          </p:nvPr>
        </p:nvSpPr>
        <p:spPr/>
        <p:txBody>
          <a:bodyPr/>
          <a:lstStyle/>
          <a:p>
            <a:endParaRPr lang="en-US" dirty="0"/>
          </a:p>
        </p:txBody>
      </p:sp>
      <p:sp>
        <p:nvSpPr>
          <p:cNvPr id="13" name="Title 12"/>
          <p:cNvSpPr>
            <a:spLocks noGrp="1"/>
          </p:cNvSpPr>
          <p:nvPr>
            <p:ph type="title"/>
          </p:nvPr>
        </p:nvSpPr>
        <p:spPr>
          <a:xfrm>
            <a:off x="838200" y="3214598"/>
            <a:ext cx="3430743" cy="1025525"/>
          </a:xfrm>
        </p:spPr>
        <p:txBody>
          <a:bodyPr/>
          <a:lstStyle/>
          <a:p>
            <a:r>
              <a:rPr lang="en-US" dirty="0" smtClean="0"/>
              <a:t>Your agency orientation checklist</a:t>
            </a:r>
            <a:endParaRPr lang="en-US" dirty="0"/>
          </a:p>
        </p:txBody>
      </p:sp>
    </p:spTree>
    <p:extLst>
      <p:ext uri="{BB962C8B-B14F-4D97-AF65-F5344CB8AC3E}">
        <p14:creationId xmlns:p14="http://schemas.microsoft.com/office/powerpoint/2010/main" val="265759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3214598"/>
            <a:ext cx="3787473" cy="1025525"/>
          </a:xfrm>
        </p:spPr>
        <p:txBody>
          <a:bodyPr/>
          <a:lstStyle/>
          <a:p>
            <a:r>
              <a:rPr lang="en-US" spc="0" dirty="0" smtClean="0"/>
              <a:t>Your agency orientation checklist</a:t>
            </a:r>
            <a:r>
              <a:rPr lang="en-US" sz="2800" b="0" spc="0" dirty="0" smtClean="0"/>
              <a:t>,</a:t>
            </a:r>
            <a:r>
              <a:rPr lang="en-US" spc="0" dirty="0" smtClean="0"/>
              <a:t> </a:t>
            </a:r>
            <a:r>
              <a:rPr lang="en-US" sz="2000" i="1" spc="0" dirty="0" smtClean="0"/>
              <a:t>continued</a:t>
            </a:r>
            <a:endParaRPr lang="en-US" sz="2000" i="1" spc="0" dirty="0"/>
          </a:p>
        </p:txBody>
      </p:sp>
      <p:sp>
        <p:nvSpPr>
          <p:cNvPr id="8" name="Text Placeholder 7"/>
          <p:cNvSpPr>
            <a:spLocks noGrp="1"/>
          </p:cNvSpPr>
          <p:nvPr>
            <p:ph type="body" sz="quarter" idx="17"/>
          </p:nvPr>
        </p:nvSpPr>
        <p:spPr/>
        <p:txBody>
          <a:bodyPr/>
          <a:lstStyle/>
          <a:p>
            <a:r>
              <a:rPr lang="en-US" dirty="0" smtClean="0"/>
              <a:t>6</a:t>
            </a:r>
            <a:endParaRPr lang="en-US" dirty="0"/>
          </a:p>
        </p:txBody>
      </p:sp>
      <p:sp>
        <p:nvSpPr>
          <p:cNvPr id="3" name="Text Placeholder 2"/>
          <p:cNvSpPr>
            <a:spLocks noGrp="1"/>
          </p:cNvSpPr>
          <p:nvPr>
            <p:ph type="body" sz="quarter" idx="11"/>
          </p:nvPr>
        </p:nvSpPr>
        <p:spPr>
          <a:xfrm>
            <a:off x="6295131" y="2018010"/>
            <a:ext cx="5183855" cy="755650"/>
          </a:xfrm>
        </p:spPr>
        <p:txBody>
          <a:bodyPr/>
          <a:lstStyle/>
          <a:p>
            <a:pPr marL="285750" indent="-285750">
              <a:buFont typeface="Wingdings" panose="05000000000000000000" pitchFamily="2" charset="2"/>
              <a:buChar char="q"/>
            </a:pPr>
            <a:r>
              <a:rPr lang="en-US" dirty="0"/>
              <a:t>Meet your department staff</a:t>
            </a:r>
            <a:r>
              <a:rPr lang="en-US" dirty="0" smtClean="0"/>
              <a:t>.</a:t>
            </a:r>
            <a:endParaRPr lang="en-US" dirty="0"/>
          </a:p>
        </p:txBody>
      </p:sp>
      <p:sp>
        <p:nvSpPr>
          <p:cNvPr id="9" name="Text Placeholder 8"/>
          <p:cNvSpPr>
            <a:spLocks noGrp="1"/>
          </p:cNvSpPr>
          <p:nvPr>
            <p:ph type="body" sz="quarter" idx="18"/>
          </p:nvPr>
        </p:nvSpPr>
        <p:spPr/>
        <p:txBody>
          <a:bodyPr/>
          <a:lstStyle/>
          <a:p>
            <a:r>
              <a:rPr lang="en-US" dirty="0" smtClean="0"/>
              <a:t>7</a:t>
            </a:r>
            <a:endParaRPr lang="en-US" dirty="0"/>
          </a:p>
        </p:txBody>
      </p:sp>
      <p:sp>
        <p:nvSpPr>
          <p:cNvPr id="4" name="Text Placeholder 3"/>
          <p:cNvSpPr>
            <a:spLocks noGrp="1"/>
          </p:cNvSpPr>
          <p:nvPr>
            <p:ph type="body" sz="quarter" idx="13"/>
          </p:nvPr>
        </p:nvSpPr>
        <p:spPr>
          <a:xfrm>
            <a:off x="6295130" y="3010830"/>
            <a:ext cx="5028733" cy="755650"/>
          </a:xfrm>
        </p:spPr>
        <p:txBody>
          <a:bodyPr/>
          <a:lstStyle/>
          <a:p>
            <a:pPr marL="285750" indent="-285750">
              <a:buFont typeface="Wingdings" panose="05000000000000000000" pitchFamily="2" charset="2"/>
              <a:buChar char="q"/>
            </a:pPr>
            <a:r>
              <a:rPr lang="en-US" dirty="0"/>
              <a:t>Tour your company’s site location(s).</a:t>
            </a:r>
          </a:p>
        </p:txBody>
      </p:sp>
      <p:sp>
        <p:nvSpPr>
          <p:cNvPr id="10" name="Text Placeholder 9"/>
          <p:cNvSpPr>
            <a:spLocks noGrp="1"/>
          </p:cNvSpPr>
          <p:nvPr>
            <p:ph type="body" sz="quarter" idx="19"/>
          </p:nvPr>
        </p:nvSpPr>
        <p:spPr/>
        <p:txBody>
          <a:bodyPr/>
          <a:lstStyle/>
          <a:p>
            <a:r>
              <a:rPr lang="en-US" dirty="0" smtClean="0"/>
              <a:t>8</a:t>
            </a:r>
            <a:endParaRPr lang="en-US" dirty="0"/>
          </a:p>
        </p:txBody>
      </p:sp>
      <p:sp>
        <p:nvSpPr>
          <p:cNvPr id="5" name="Text Placeholder 4"/>
          <p:cNvSpPr>
            <a:spLocks noGrp="1"/>
          </p:cNvSpPr>
          <p:nvPr>
            <p:ph type="body" sz="quarter" idx="14"/>
          </p:nvPr>
        </p:nvSpPr>
        <p:spPr>
          <a:xfrm>
            <a:off x="6179628" y="4149130"/>
            <a:ext cx="4801847" cy="755650"/>
          </a:xfrm>
        </p:spPr>
        <p:txBody>
          <a:bodyPr/>
          <a:lstStyle/>
          <a:p>
            <a:pPr marL="285750" indent="-285750">
              <a:buFont typeface="Wingdings" panose="05000000000000000000" pitchFamily="2" charset="2"/>
              <a:buChar char="q"/>
            </a:pPr>
            <a:r>
              <a:rPr lang="en-US" dirty="0"/>
              <a:t>Meet non-department agency staff. </a:t>
            </a:r>
          </a:p>
        </p:txBody>
      </p:sp>
      <p:sp>
        <p:nvSpPr>
          <p:cNvPr id="11" name="Text Placeholder 10"/>
          <p:cNvSpPr>
            <a:spLocks noGrp="1"/>
          </p:cNvSpPr>
          <p:nvPr>
            <p:ph type="body" sz="quarter" idx="20"/>
          </p:nvPr>
        </p:nvSpPr>
        <p:spPr/>
        <p:txBody>
          <a:bodyPr/>
          <a:lstStyle/>
          <a:p>
            <a:r>
              <a:rPr lang="en-US" dirty="0" smtClean="0"/>
              <a:t>9</a:t>
            </a:r>
            <a:endParaRPr lang="en-US" dirty="0"/>
          </a:p>
        </p:txBody>
      </p:sp>
      <p:sp>
        <p:nvSpPr>
          <p:cNvPr id="6" name="Text Placeholder 5"/>
          <p:cNvSpPr>
            <a:spLocks noGrp="1"/>
          </p:cNvSpPr>
          <p:nvPr>
            <p:ph type="body" sz="quarter" idx="15"/>
          </p:nvPr>
        </p:nvSpPr>
        <p:spPr>
          <a:xfrm>
            <a:off x="6295131" y="5437331"/>
            <a:ext cx="4801847" cy="755650"/>
          </a:xfrm>
        </p:spPr>
        <p:txBody>
          <a:bodyPr/>
          <a:lstStyle/>
          <a:p>
            <a:pPr marL="285750" indent="-285750">
              <a:buFont typeface="Wingdings" panose="05000000000000000000" pitchFamily="2" charset="2"/>
              <a:buChar char="q"/>
            </a:pPr>
            <a:r>
              <a:rPr lang="en-US" dirty="0"/>
              <a:t>Meet VR participants (clients of your company) who are using your company’s services.</a:t>
            </a:r>
          </a:p>
        </p:txBody>
      </p:sp>
      <p:sp>
        <p:nvSpPr>
          <p:cNvPr id="12" name="Text Placeholder 6"/>
          <p:cNvSpPr>
            <a:spLocks noGrp="1"/>
          </p:cNvSpPr>
          <p:nvPr>
            <p:ph type="body" sz="quarter" idx="16"/>
          </p:nvPr>
        </p:nvSpPr>
        <p:spPr>
          <a:xfrm>
            <a:off x="6295129" y="882799"/>
            <a:ext cx="4801847" cy="755650"/>
          </a:xfrm>
        </p:spPr>
        <p:txBody>
          <a:bodyPr/>
          <a:lstStyle/>
          <a:p>
            <a:pPr marL="285750" indent="-285750">
              <a:buFont typeface="Wingdings" panose="05000000000000000000" pitchFamily="2" charset="2"/>
              <a:buChar char="q"/>
            </a:pPr>
            <a:r>
              <a:rPr lang="en-US" dirty="0"/>
              <a:t>Obtain an overview of your department.</a:t>
            </a:r>
          </a:p>
        </p:txBody>
      </p:sp>
      <p:sp>
        <p:nvSpPr>
          <p:cNvPr id="14" name="Text Placeholder 10"/>
          <p:cNvSpPr>
            <a:spLocks noGrp="1"/>
          </p:cNvSpPr>
          <p:nvPr>
            <p:ph type="body" sz="quarter" idx="20"/>
          </p:nvPr>
        </p:nvSpPr>
        <p:spPr>
          <a:xfrm>
            <a:off x="5084074" y="5432391"/>
            <a:ext cx="845088" cy="755650"/>
          </a:xfrm>
        </p:spPr>
        <p:txBody>
          <a:bodyPr/>
          <a:lstStyle/>
          <a:p>
            <a:r>
              <a:rPr lang="en-US" dirty="0" smtClean="0"/>
              <a:t>10</a:t>
            </a:r>
            <a:endParaRPr lang="en-US" dirty="0"/>
          </a:p>
        </p:txBody>
      </p:sp>
    </p:spTree>
    <p:extLst>
      <p:ext uri="{BB962C8B-B14F-4D97-AF65-F5344CB8AC3E}">
        <p14:creationId xmlns:p14="http://schemas.microsoft.com/office/powerpoint/2010/main" val="366106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864"/>
            <a:ext cx="4767262" cy="1342045"/>
          </a:xfrm>
        </p:spPr>
        <p:txBody>
          <a:bodyPr/>
          <a:lstStyle/>
          <a:p>
            <a:r>
              <a:rPr lang="en-US" dirty="0" smtClean="0"/>
              <a:t>‘Working with </a:t>
            </a:r>
            <a:br>
              <a:rPr lang="en-US" dirty="0" smtClean="0"/>
            </a:br>
            <a:r>
              <a:rPr lang="en-US" dirty="0" smtClean="0"/>
              <a:t>Indiana VR’</a:t>
            </a:r>
            <a:endParaRPr lang="en-US" dirty="0"/>
          </a:p>
        </p:txBody>
      </p:sp>
      <p:sp>
        <p:nvSpPr>
          <p:cNvPr id="3" name="Text Placeholder 2"/>
          <p:cNvSpPr>
            <a:spLocks noGrp="1"/>
          </p:cNvSpPr>
          <p:nvPr>
            <p:ph type="body" sz="quarter" idx="11"/>
          </p:nvPr>
        </p:nvSpPr>
        <p:spPr>
          <a:xfrm>
            <a:off x="838200" y="2467897"/>
            <a:ext cx="4314245" cy="3348481"/>
          </a:xfrm>
        </p:spPr>
        <p:txBody>
          <a:bodyPr>
            <a:normAutofit lnSpcReduction="10000"/>
          </a:bodyPr>
          <a:lstStyle/>
          <a:p>
            <a:r>
              <a:rPr lang="en-US" sz="1600" dirty="0" smtClean="0"/>
              <a:t>Sometimes you may need a quick way to introduce new clients to the process of employment services and supports in Indiana. “Working </a:t>
            </a:r>
            <a:r>
              <a:rPr lang="en-US" sz="1600" dirty="0"/>
              <a:t>with Indiana </a:t>
            </a:r>
            <a:r>
              <a:rPr lang="en-US" sz="1600" dirty="0" smtClean="0"/>
              <a:t>VR,” available </a:t>
            </a:r>
            <a:r>
              <a:rPr lang="en-US" sz="1600" dirty="0"/>
              <a:t>in Spanish and English, </a:t>
            </a:r>
            <a:r>
              <a:rPr lang="en-US" sz="1600" dirty="0" smtClean="0"/>
              <a:t>explains </a:t>
            </a:r>
            <a:r>
              <a:rPr lang="en-US" sz="1600" dirty="0"/>
              <a:t>VR’s application and eligibility process. It also describes services available for job seekers, students with a postsecondary education goal, and employees who are looking for a new job or who have a new employment goal. </a:t>
            </a:r>
            <a:endParaRPr lang="en-US" sz="1600" dirty="0" smtClean="0"/>
          </a:p>
          <a:p>
            <a:r>
              <a:rPr lang="en-US" sz="1600" dirty="0" smtClean="0"/>
              <a:t>Preview the videos here:</a:t>
            </a:r>
          </a:p>
          <a:p>
            <a:pPr algn="ctr"/>
            <a:r>
              <a:rPr lang="en-US" sz="1600" b="1" dirty="0" smtClean="0">
                <a:hlinkClick r:id="rId2"/>
              </a:rPr>
              <a:t>Working with Indiana VR</a:t>
            </a:r>
            <a:endParaRPr lang="en-US" sz="1600" b="1" dirty="0" smtClean="0"/>
          </a:p>
          <a:p>
            <a:pPr algn="ctr"/>
            <a:r>
              <a:rPr lang="en-US" sz="1600" b="1" dirty="0" smtClean="0">
                <a:hlinkClick r:id="rId3"/>
              </a:rPr>
              <a:t>Trabajando con </a:t>
            </a:r>
            <a:r>
              <a:rPr lang="en-US" sz="1600" b="1" dirty="0" err="1" smtClean="0">
                <a:hlinkClick r:id="rId3"/>
              </a:rPr>
              <a:t>Rehabilitacion</a:t>
            </a:r>
            <a:r>
              <a:rPr lang="en-US" sz="1600" b="1" dirty="0" smtClean="0">
                <a:hlinkClick r:id="rId3"/>
              </a:rPr>
              <a:t> </a:t>
            </a:r>
            <a:r>
              <a:rPr lang="en-US" sz="1600" b="1" dirty="0" err="1" smtClean="0">
                <a:hlinkClick r:id="rId3"/>
              </a:rPr>
              <a:t>Vocacional</a:t>
            </a:r>
            <a:r>
              <a:rPr lang="en-US" sz="1600" b="1" dirty="0" smtClean="0">
                <a:hlinkClick r:id="rId3"/>
              </a:rPr>
              <a:t> de Indiana</a:t>
            </a:r>
            <a:endParaRPr lang="en-US" sz="1600" b="1" dirty="0"/>
          </a:p>
          <a:p>
            <a:endParaRPr lang="en-US" dirty="0"/>
          </a:p>
        </p:txBody>
      </p:sp>
      <p:pic>
        <p:nvPicPr>
          <p:cNvPr id="8" name="Picture 7" descr="video screenshot of diverse characters from &quot;Working with Indiana VR.&quot;"/>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51373" y="2134829"/>
            <a:ext cx="5327844" cy="2716673"/>
          </a:xfrm>
          <a:prstGeom prst="rect">
            <a:avLst/>
          </a:prstGeom>
        </p:spPr>
      </p:pic>
    </p:spTree>
    <p:extLst>
      <p:ext uri="{BB962C8B-B14F-4D97-AF65-F5344CB8AC3E}">
        <p14:creationId xmlns:p14="http://schemas.microsoft.com/office/powerpoint/2010/main" val="2790752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44" y="447537"/>
            <a:ext cx="10854914" cy="804759"/>
          </a:xfrm>
        </p:spPr>
        <p:txBody>
          <a:bodyPr/>
          <a:lstStyle/>
          <a:p>
            <a:r>
              <a:rPr lang="en-US" spc="0" dirty="0" smtClean="0"/>
              <a:t>Your go-to references</a:t>
            </a:r>
            <a:endParaRPr lang="en-US" spc="0" dirty="0"/>
          </a:p>
        </p:txBody>
      </p:sp>
      <p:sp>
        <p:nvSpPr>
          <p:cNvPr id="11" name="Text Placeholder 10"/>
          <p:cNvSpPr>
            <a:spLocks noGrp="1"/>
          </p:cNvSpPr>
          <p:nvPr>
            <p:ph type="body" sz="quarter" idx="11"/>
          </p:nvPr>
        </p:nvSpPr>
        <p:spPr>
          <a:xfrm>
            <a:off x="1395524" y="1489701"/>
            <a:ext cx="9019011" cy="731691"/>
          </a:xfrm>
        </p:spPr>
        <p:txBody>
          <a:bodyPr/>
          <a:lstStyle/>
          <a:p>
            <a:pPr algn="l"/>
            <a:r>
              <a:rPr lang="en-US" sz="1600" dirty="0" smtClean="0"/>
              <a:t>You </a:t>
            </a:r>
            <a:r>
              <a:rPr lang="en-US" sz="1600" dirty="0"/>
              <a:t>will be referencing several documents, repeatedly, throughout </a:t>
            </a:r>
            <a:r>
              <a:rPr lang="en-US" sz="1600" dirty="0" smtClean="0"/>
              <a:t>the sections that follow. </a:t>
            </a:r>
            <a:r>
              <a:rPr lang="en-US" sz="1600" dirty="0"/>
              <a:t>We suggest bookmarking or keeping the following </a:t>
            </a:r>
            <a:r>
              <a:rPr lang="en-US" sz="1600" dirty="0" smtClean="0"/>
              <a:t>documents </a:t>
            </a:r>
            <a:r>
              <a:rPr lang="en-US" sz="1600" dirty="0"/>
              <a:t>and references “open in another tab:” </a:t>
            </a:r>
          </a:p>
          <a:p>
            <a:endParaRPr lang="en-US" dirty="0"/>
          </a:p>
        </p:txBody>
      </p:sp>
      <p:sp>
        <p:nvSpPr>
          <p:cNvPr id="13" name="Picture Placeholder 12"/>
          <p:cNvSpPr>
            <a:spLocks noGrp="1"/>
          </p:cNvSpPr>
          <p:nvPr>
            <p:ph type="pic" sz="quarter" idx="21"/>
          </p:nvPr>
        </p:nvSpPr>
        <p:spPr/>
      </p:sp>
      <p:sp>
        <p:nvSpPr>
          <p:cNvPr id="7" name="Text Placeholder 6"/>
          <p:cNvSpPr>
            <a:spLocks noGrp="1"/>
          </p:cNvSpPr>
          <p:nvPr>
            <p:ph type="body" sz="quarter" idx="17"/>
          </p:nvPr>
        </p:nvSpPr>
        <p:spPr/>
        <p:txBody>
          <a:bodyPr>
            <a:normAutofit/>
          </a:bodyPr>
          <a:lstStyle/>
          <a:p>
            <a:r>
              <a:rPr lang="en-US" sz="1600" b="1" dirty="0" smtClean="0">
                <a:hlinkClick r:id="rId2"/>
              </a:rPr>
              <a:t>Hoosier Orientation Handbook on Employment: Guide for Employment Specialists</a:t>
            </a:r>
            <a:endParaRPr lang="en-US" sz="1600" b="1" dirty="0"/>
          </a:p>
        </p:txBody>
      </p:sp>
      <p:pic>
        <p:nvPicPr>
          <p:cNvPr id="17" name="Picture Placeholder 16" descr="screenshot cover of Indiana VR Manual of Employment Services."/>
          <p:cNvPicPr>
            <a:picLocks noGrp="1" noChangeAspect="1"/>
          </p:cNvPicPr>
          <p:nvPr>
            <p:ph type="pic" sz="quarter" idx="22"/>
          </p:nvPr>
        </p:nvPicPr>
        <p:blipFill>
          <a:blip r:embed="rId3" cstate="screen">
            <a:extLst>
              <a:ext uri="{28A0092B-C50C-407E-A947-70E740481C1C}">
                <a14:useLocalDpi xmlns:a14="http://schemas.microsoft.com/office/drawing/2010/main" val="0"/>
              </a:ext>
            </a:extLst>
          </a:blip>
          <a:srcRect t="12007" b="12007"/>
          <a:stretch>
            <a:fillRect/>
          </a:stretch>
        </p:blipFill>
        <p:spPr>
          <a:xfrm>
            <a:off x="3831016" y="2680509"/>
            <a:ext cx="1761423" cy="1761423"/>
          </a:xfrm>
          <a:prstGeom prst="rect">
            <a:avLst/>
          </a:prstGeom>
          <a:ln>
            <a:noFill/>
          </a:ln>
          <a:effectLst>
            <a:outerShdw blurRad="292100" dist="139700" dir="2700000" algn="tl" rotWithShape="0">
              <a:srgbClr val="333333">
                <a:alpha val="65000"/>
              </a:srgbClr>
            </a:outerShdw>
          </a:effectLst>
        </p:spPr>
      </p:pic>
      <p:sp>
        <p:nvSpPr>
          <p:cNvPr id="8" name="Text Placeholder 7"/>
          <p:cNvSpPr>
            <a:spLocks noGrp="1"/>
          </p:cNvSpPr>
          <p:nvPr>
            <p:ph type="body" sz="quarter" idx="18"/>
          </p:nvPr>
        </p:nvSpPr>
        <p:spPr/>
        <p:txBody>
          <a:bodyPr>
            <a:normAutofit/>
          </a:bodyPr>
          <a:lstStyle/>
          <a:p>
            <a:r>
              <a:rPr lang="en-US" sz="1600" b="1" dirty="0" smtClean="0">
                <a:hlinkClick r:id="rId4"/>
              </a:rPr>
              <a:t>Indiana VR Manual of Employment Services</a:t>
            </a:r>
            <a:endParaRPr lang="en-US" sz="1600" b="1" dirty="0"/>
          </a:p>
        </p:txBody>
      </p:sp>
      <p:sp>
        <p:nvSpPr>
          <p:cNvPr id="9" name="Text Placeholder 8"/>
          <p:cNvSpPr>
            <a:spLocks noGrp="1"/>
          </p:cNvSpPr>
          <p:nvPr>
            <p:ph type="body" sz="quarter" idx="19"/>
          </p:nvPr>
        </p:nvSpPr>
        <p:spPr/>
        <p:txBody>
          <a:bodyPr>
            <a:normAutofit/>
          </a:bodyPr>
          <a:lstStyle/>
          <a:p>
            <a:r>
              <a:rPr lang="en-US" sz="1600" b="1" dirty="0" smtClean="0">
                <a:hlinkClick r:id="rId5"/>
              </a:rPr>
              <a:t>VR Employment Services Update FAQs</a:t>
            </a:r>
            <a:endParaRPr lang="en-US" sz="1600" b="1" dirty="0"/>
          </a:p>
        </p:txBody>
      </p:sp>
      <p:sp>
        <p:nvSpPr>
          <p:cNvPr id="10" name="Text Placeholder 9"/>
          <p:cNvSpPr>
            <a:spLocks noGrp="1"/>
          </p:cNvSpPr>
          <p:nvPr>
            <p:ph type="body" sz="quarter" idx="20"/>
          </p:nvPr>
        </p:nvSpPr>
        <p:spPr/>
        <p:txBody>
          <a:bodyPr>
            <a:normAutofit/>
          </a:bodyPr>
          <a:lstStyle/>
          <a:p>
            <a:r>
              <a:rPr lang="en-US" sz="1600" b="1" dirty="0" smtClean="0">
                <a:hlinkClick r:id="rId6"/>
              </a:rPr>
              <a:t>Indiana VR Webpages</a:t>
            </a:r>
            <a:endParaRPr lang="en-US" sz="1600" b="1" dirty="0"/>
          </a:p>
        </p:txBody>
      </p:sp>
      <p:pic>
        <p:nvPicPr>
          <p:cNvPr id="3" name="Picture Placeholder 2" descr="screenshot of cover of VR Employment Services Update FAQs."/>
          <p:cNvPicPr>
            <a:picLocks noGrp="1" noChangeAspect="1"/>
          </p:cNvPicPr>
          <p:nvPr>
            <p:ph type="pic" sz="quarter" idx="23"/>
          </p:nvPr>
        </p:nvPicPr>
        <p:blipFill>
          <a:blip r:embed="rId7" cstate="screen">
            <a:extLst>
              <a:ext uri="{28A0092B-C50C-407E-A947-70E740481C1C}">
                <a14:useLocalDpi xmlns:a14="http://schemas.microsoft.com/office/drawing/2010/main" val="0"/>
              </a:ext>
            </a:extLst>
          </a:blip>
          <a:srcRect l="1492" r="1492"/>
          <a:stretch>
            <a:fillRect/>
          </a:stretch>
        </p:blipFill>
        <p:spPr>
          <a:xfrm>
            <a:off x="6716908" y="2663814"/>
            <a:ext cx="1772574" cy="1772574"/>
          </a:xfrm>
          <a:prstGeom prst="rect">
            <a:avLst/>
          </a:prstGeom>
          <a:ln>
            <a:noFill/>
          </a:ln>
          <a:effectLst>
            <a:outerShdw blurRad="292100" dist="139700" dir="2700000" algn="tl" rotWithShape="0">
              <a:srgbClr val="333333">
                <a:alpha val="65000"/>
              </a:srgbClr>
            </a:outerShdw>
          </a:effectLst>
        </p:spPr>
      </p:pic>
      <p:pic>
        <p:nvPicPr>
          <p:cNvPr id="4" name="Picture Placeholder 3" descr="webpage screenshot of Indiana VR website"/>
          <p:cNvPicPr>
            <a:picLocks noGrp="1" noChangeAspect="1"/>
          </p:cNvPicPr>
          <p:nvPr>
            <p:ph type="pic" sz="quarter" idx="24"/>
          </p:nvPr>
        </p:nvPicPr>
        <p:blipFill>
          <a:blip r:embed="rId8" cstate="screen">
            <a:extLst>
              <a:ext uri="{28A0092B-C50C-407E-A947-70E740481C1C}">
                <a14:useLocalDpi xmlns:a14="http://schemas.microsoft.com/office/drawing/2010/main" val="0"/>
              </a:ext>
            </a:extLst>
          </a:blip>
          <a:srcRect l="26453" r="26453"/>
          <a:stretch>
            <a:fillRect/>
          </a:stretch>
        </p:blipFill>
        <p:spPr>
          <a:xfrm>
            <a:off x="9532459" y="2672237"/>
            <a:ext cx="1764151" cy="1764151"/>
          </a:xfrm>
          <a:prstGeom prst="rect">
            <a:avLst/>
          </a:prstGeom>
          <a:ln>
            <a:noFill/>
          </a:ln>
          <a:effectLst>
            <a:outerShdw blurRad="292100" dist="139700" dir="2700000" algn="tl" rotWithShape="0">
              <a:srgbClr val="333333">
                <a:alpha val="65000"/>
              </a:srgbClr>
            </a:outerShdw>
          </a:effectLst>
        </p:spPr>
      </p:pic>
      <p:pic>
        <p:nvPicPr>
          <p:cNvPr id="12" name="Picture Placeholder 11" descr="screenshot, cover of Hoosier Orientation Handbook on Employment."/>
          <p:cNvPicPr>
            <a:picLocks noGrp="1" noChangeAspect="1"/>
          </p:cNvPicPr>
          <p:nvPr>
            <p:ph type="pic" sz="quarter" idx="4294967295"/>
          </p:nvPr>
        </p:nvPicPr>
        <p:blipFill>
          <a:blip r:embed="rId9" cstate="screen">
            <a:extLst>
              <a:ext uri="{28A0092B-C50C-407E-A947-70E740481C1C}">
                <a14:useLocalDpi xmlns:a14="http://schemas.microsoft.com/office/drawing/2010/main" val="0"/>
              </a:ext>
            </a:extLst>
          </a:blip>
          <a:srcRect t="10364" b="10364"/>
          <a:stretch>
            <a:fillRect/>
          </a:stretch>
        </p:blipFill>
        <p:spPr>
          <a:xfrm>
            <a:off x="989173" y="2672161"/>
            <a:ext cx="1753020" cy="17558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722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575" y="3493228"/>
            <a:ext cx="6536692" cy="2332896"/>
          </a:xfrm>
        </p:spPr>
        <p:txBody>
          <a:bodyPr>
            <a:normAutofit fontScale="90000"/>
          </a:bodyPr>
          <a:lstStyle/>
          <a:p>
            <a:r>
              <a:rPr lang="en-US" spc="0" dirty="0" smtClean="0"/>
              <a:t>Supported Employment:</a:t>
            </a:r>
            <a:br>
              <a:rPr lang="en-US" spc="0" dirty="0" smtClean="0"/>
            </a:br>
            <a:r>
              <a:rPr lang="en-US" sz="4400" spc="0" dirty="0" smtClean="0"/>
              <a:t>Foundations &amp; Philosophy</a:t>
            </a:r>
            <a:endParaRPr lang="en-US" sz="4400" spc="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11946"/>
          <a:stretch/>
        </p:blipFill>
        <p:spPr>
          <a:xfrm>
            <a:off x="8556860" y="0"/>
            <a:ext cx="2912780" cy="4340497"/>
          </a:xfrm>
          <a:prstGeom prst="rect">
            <a:avLst/>
          </a:prstGeom>
          <a:ln>
            <a:noFill/>
          </a:ln>
          <a:effectLst>
            <a:outerShdw blurRad="292100" dist="139700" dir="2700000" algn="tl" rotWithShape="0">
              <a:srgbClr val="333333">
                <a:alpha val="65000"/>
              </a:srgbClr>
            </a:outerShdw>
          </a:effectLst>
        </p:spPr>
      </p:pic>
      <p:sp>
        <p:nvSpPr>
          <p:cNvPr id="5" name="Text Placeholder 1"/>
          <p:cNvSpPr>
            <a:spLocks noGrp="1"/>
          </p:cNvSpPr>
          <p:nvPr>
            <p:ph type="body" sz="quarter" idx="10"/>
          </p:nvPr>
        </p:nvSpPr>
        <p:spPr>
          <a:xfrm>
            <a:off x="838200" y="369027"/>
            <a:ext cx="2489200" cy="3124200"/>
          </a:xfrm>
        </p:spPr>
        <p:txBody>
          <a:bodyPr/>
          <a:lstStyle/>
          <a:p>
            <a:r>
              <a:rPr lang="en-US" dirty="0" smtClean="0">
                <a:solidFill>
                  <a:srgbClr val="1B689D"/>
                </a:solidFill>
              </a:rPr>
              <a:t>1</a:t>
            </a:r>
            <a:endParaRPr lang="en-US" dirty="0">
              <a:solidFill>
                <a:srgbClr val="1B689D"/>
              </a:solidFill>
            </a:endParaRPr>
          </a:p>
        </p:txBody>
      </p:sp>
    </p:spTree>
    <p:extLst>
      <p:ext uri="{BB962C8B-B14F-4D97-AF65-F5344CB8AC3E}">
        <p14:creationId xmlns:p14="http://schemas.microsoft.com/office/powerpoint/2010/main" val="55227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a:bodyPr>
          <a:lstStyle/>
          <a:p>
            <a:r>
              <a:rPr lang="en-US" spc="0" dirty="0" smtClean="0"/>
              <a:t>Supported Employment: </a:t>
            </a: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dirty="0" smtClean="0"/>
              <a:t>Read through the following references and materials. They’ll provide you with a good footing and understanding of supported employment, which is really the foundation of the services you’ll be providing to job seekers with disabilities.  </a:t>
            </a:r>
            <a:endParaRPr lang="en-US" dirty="0"/>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587414" y="319575"/>
            <a:ext cx="961051" cy="980665"/>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487668"/>
            <a:ext cx="3977648" cy="812572"/>
          </a:xfrm>
        </p:spPr>
        <p:txBody>
          <a:bodyPr>
            <a:normAutofit lnSpcReduction="10000"/>
          </a:bodyPr>
          <a:lstStyle/>
          <a:p>
            <a:pPr lvl="0"/>
            <a:r>
              <a:rPr lang="en-US" dirty="0"/>
              <a:t>Read </a:t>
            </a:r>
            <a:r>
              <a:rPr lang="en-US" b="1" u="sng" dirty="0">
                <a:hlinkClick r:id="rId3"/>
              </a:rPr>
              <a:t>"Ethical Guidelines for Professionals in Supported Employment."</a:t>
            </a:r>
            <a:r>
              <a:rPr lang="en-US" b="1" dirty="0"/>
              <a:t> </a:t>
            </a:r>
            <a:r>
              <a:rPr lang="en-US" dirty="0"/>
              <a:t>Take notes as you read the guidelines and discuss these notes with your mentor or supervisor.</a:t>
            </a:r>
          </a:p>
        </p:txBody>
      </p:sp>
      <p:pic>
        <p:nvPicPr>
          <p:cNvPr id="41" name="Picture Placeholder 40"/>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659212" y="1399890"/>
            <a:ext cx="890723" cy="908902"/>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1600566"/>
            <a:ext cx="3977648" cy="916678"/>
          </a:xfrm>
        </p:spPr>
        <p:txBody>
          <a:bodyPr>
            <a:normAutofit fontScale="92500"/>
          </a:bodyPr>
          <a:lstStyle/>
          <a:p>
            <a:r>
              <a:rPr lang="en-US" dirty="0"/>
              <a:t>Read </a:t>
            </a:r>
            <a:r>
              <a:rPr lang="en-US" b="1" u="sng" dirty="0">
                <a:hlinkClick r:id="rId4"/>
              </a:rPr>
              <a:t>Association of People Supporting Employment First's Universal Employment Competencies</a:t>
            </a:r>
            <a:r>
              <a:rPr lang="en-US" dirty="0"/>
              <a:t>. Take notes as you read the competencies and discuss these notes with your mentor or supervisor.</a:t>
            </a:r>
          </a:p>
        </p:txBody>
      </p:sp>
      <p:pic>
        <p:nvPicPr>
          <p:cNvPr id="14" name="Picture 13"/>
          <p:cNvPicPr>
            <a:picLocks noChangeAspect="1"/>
          </p:cNvPicPr>
          <p:nvPr/>
        </p:nvPicPr>
        <p:blipFill>
          <a:blip r:embed="rId5"/>
          <a:stretch>
            <a:fillRect/>
          </a:stretch>
        </p:blipFill>
        <p:spPr>
          <a:xfrm>
            <a:off x="6716876" y="2647447"/>
            <a:ext cx="935632" cy="851214"/>
          </a:xfrm>
          <a:prstGeom prst="rect">
            <a:avLst/>
          </a:prstGeom>
        </p:spPr>
      </p:pic>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718323" y="2734122"/>
            <a:ext cx="3977648" cy="1164391"/>
          </a:xfrm>
        </p:spPr>
        <p:txBody>
          <a:bodyPr>
            <a:normAutofit lnSpcReduction="10000"/>
          </a:bodyPr>
          <a:lstStyle/>
          <a:p>
            <a:pPr lvl="0"/>
            <a:r>
              <a:rPr lang="en-US" dirty="0"/>
              <a:t>Read the “Foundations of Supported Employment” in the</a:t>
            </a:r>
            <a:r>
              <a:rPr lang="en-US" i="1" dirty="0"/>
              <a:t> </a:t>
            </a:r>
            <a:r>
              <a:rPr lang="en-US" b="1" i="1" u="sng" dirty="0">
                <a:hlinkClick r:id="rId6"/>
              </a:rPr>
              <a:t>Hoosier Orientation Handbook on Employment </a:t>
            </a:r>
            <a:r>
              <a:rPr lang="en-US" b="1" u="sng" dirty="0">
                <a:hlinkClick r:id="rId6"/>
              </a:rPr>
              <a:t>(2017)</a:t>
            </a:r>
            <a:r>
              <a:rPr lang="en-US" b="1" dirty="0"/>
              <a:t>.  </a:t>
            </a:r>
            <a:r>
              <a:rPr lang="en-US" dirty="0"/>
              <a:t>Answer corresponding questions found on pages 15, 22, 26 and 33. Take notes as needed and discuss these notes with your mentor or supervisor.</a:t>
            </a:r>
          </a:p>
        </p:txBody>
      </p:sp>
      <p:pic>
        <p:nvPicPr>
          <p:cNvPr id="16" name="Picture Placeholder 15"/>
          <p:cNvPicPr>
            <a:picLocks noGrp="1" noChangeAspect="1"/>
          </p:cNvPicPr>
          <p:nvPr>
            <p:ph type="pic" sz="quarter" idx="15"/>
          </p:nvPr>
        </p:nvPicPr>
        <p:blipFill>
          <a:blip r:embed="rId7">
            <a:extLst>
              <a:ext uri="{28A0092B-C50C-407E-A947-70E740481C1C}">
                <a14:useLocalDpi xmlns:a14="http://schemas.microsoft.com/office/drawing/2010/main" val="0"/>
              </a:ext>
            </a:extLst>
          </a:blip>
          <a:stretch>
            <a:fillRect/>
          </a:stretch>
        </p:blipFill>
        <p:spPr>
          <a:xfrm>
            <a:off x="6717014" y="3655999"/>
            <a:ext cx="1012157" cy="825297"/>
          </a:xfr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946710"/>
            <a:ext cx="3977648" cy="731694"/>
          </a:xfrm>
        </p:spPr>
        <p:txBody>
          <a:bodyPr/>
          <a:lstStyle/>
          <a:p>
            <a:pPr lvl="0"/>
            <a:r>
              <a:rPr lang="en-US" dirty="0"/>
              <a:t>Visit </a:t>
            </a:r>
            <a:r>
              <a:rPr lang="en-US" b="1" dirty="0"/>
              <a:t>“</a:t>
            </a:r>
            <a:r>
              <a:rPr lang="en-US" b="1" u="sng" dirty="0">
                <a:hlinkClick r:id="rId8"/>
              </a:rPr>
              <a:t>Disability Etiquette Putting People First</a:t>
            </a:r>
            <a:r>
              <a:rPr lang="en-US" b="1" dirty="0"/>
              <a:t>.” </a:t>
            </a: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4113" y="4646078"/>
            <a:ext cx="622028" cy="701437"/>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4649840"/>
            <a:ext cx="3977648" cy="731694"/>
          </a:xfrm>
        </p:spPr>
        <p:txBody>
          <a:bodyPr/>
          <a:lstStyle/>
          <a:p>
            <a:pPr lvl="0"/>
            <a:r>
              <a:rPr lang="en-US" dirty="0"/>
              <a:t>Read </a:t>
            </a:r>
            <a:r>
              <a:rPr lang="en-US" b="1" dirty="0"/>
              <a:t>“</a:t>
            </a:r>
            <a:r>
              <a:rPr lang="en-US" b="1" u="sng" dirty="0">
                <a:hlinkClick r:id="rId10"/>
              </a:rPr>
              <a:t>10 Commandments of Communicating with People with Disabilities</a:t>
            </a:r>
            <a:r>
              <a:rPr lang="en-US" b="1" dirty="0"/>
              <a:t>.” </a:t>
            </a: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283377">
            <a:off x="6780274" y="5269044"/>
            <a:ext cx="808836" cy="1034250"/>
          </a:xfrm>
          <a:prstGeom prst="rect">
            <a:avLst/>
          </a:prstGeom>
        </p:spPr>
      </p:pic>
      <p:sp>
        <p:nvSpPr>
          <p:cNvPr id="15"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5457686"/>
            <a:ext cx="3977648" cy="731694"/>
          </a:xfrm>
        </p:spPr>
        <p:txBody>
          <a:bodyPr/>
          <a:lstStyle/>
          <a:p>
            <a:pPr lvl="0"/>
            <a:r>
              <a:rPr lang="en-US" dirty="0"/>
              <a:t>Study and review the acronyms found on pages 91-94 in the </a:t>
            </a:r>
            <a:r>
              <a:rPr lang="en-US" b="1" i="1" u="sng" dirty="0">
                <a:hlinkClick r:id="rId6"/>
              </a:rPr>
              <a:t>Hoosier Orientation Handbook on Employment</a:t>
            </a:r>
            <a:r>
              <a:rPr lang="en-US" b="1" u="sng" dirty="0">
                <a:hlinkClick r:id="rId6"/>
              </a:rPr>
              <a:t> (</a:t>
            </a:r>
            <a:r>
              <a:rPr lang="en-US" b="1" u="sng" dirty="0" smtClean="0">
                <a:hlinkClick r:id="rId6"/>
              </a:rPr>
              <a:t>2017</a:t>
            </a:r>
            <a:r>
              <a:rPr lang="en-US" b="1" u="sng" dirty="0" smtClean="0">
                <a:solidFill>
                  <a:schemeClr val="accent2">
                    <a:lumMod val="75000"/>
                    <a:lumOff val="25000"/>
                  </a:schemeClr>
                </a:solidFill>
              </a:rPr>
              <a:t>)</a:t>
            </a:r>
            <a:r>
              <a:rPr lang="en-US" b="1" dirty="0" smtClean="0"/>
              <a:t>.</a:t>
            </a:r>
            <a:endParaRPr lang="en-US" b="1" dirty="0"/>
          </a:p>
        </p:txBody>
      </p:sp>
    </p:spTree>
    <p:extLst>
      <p:ext uri="{BB962C8B-B14F-4D97-AF65-F5344CB8AC3E}">
        <p14:creationId xmlns:p14="http://schemas.microsoft.com/office/powerpoint/2010/main" val="203260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fontScale="90000"/>
          </a:bodyPr>
          <a:lstStyle/>
          <a:p>
            <a:r>
              <a:rPr lang="en-US" spc="0" dirty="0" smtClean="0"/>
              <a:t>Supported Employment</a:t>
            </a:r>
            <a:br>
              <a:rPr lang="en-US" spc="0" dirty="0" smtClean="0"/>
            </a:br>
            <a:r>
              <a:rPr lang="en-US" spc="0" dirty="0" smtClean="0"/>
              <a:t>Services: </a:t>
            </a:r>
            <a:br>
              <a:rPr lang="en-US" spc="0" dirty="0" smtClean="0"/>
            </a:br>
            <a:r>
              <a:rPr lang="en-US" sz="4000" spc="0" dirty="0" smtClean="0">
                <a:solidFill>
                  <a:schemeClr val="accent6">
                    <a:lumMod val="75000"/>
                  </a:schemeClr>
                </a:solidFill>
              </a:rPr>
              <a:t>Your to-do list</a:t>
            </a:r>
            <a:endParaRPr lang="en-US" sz="4000" spc="0" dirty="0">
              <a:solidFill>
                <a:schemeClr val="accent6">
                  <a:lumMod val="75000"/>
                </a:schemeClr>
              </a:solidFill>
            </a:endParaRP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dirty="0" smtClean="0"/>
              <a:t>The to-do list on this page provides you with the background you’ll need to begin working with job seekers and collaborating with your area Indiana Vocational Rehabilitation counselors and other staff members. </a:t>
            </a:r>
            <a:endParaRPr lang="en-US" dirty="0"/>
          </a:p>
        </p:txBody>
      </p:sp>
      <p:pic>
        <p:nvPicPr>
          <p:cNvPr id="42" name="Picture Placeholder 41"/>
          <p:cNvPicPr>
            <a:picLocks noGrp="1" noChangeAspect="1"/>
          </p:cNvPicPr>
          <p:nvPr>
            <p:ph type="pic" sz="quarter" idx="15"/>
          </p:nvPr>
        </p:nvPicPr>
        <p:blipFill>
          <a:blip r:embed="rId2" cstate="screen">
            <a:extLst>
              <a:ext uri="{28A0092B-C50C-407E-A947-70E740481C1C}">
                <a14:useLocalDpi xmlns:a14="http://schemas.microsoft.com/office/drawing/2010/main" val="0"/>
              </a:ext>
            </a:extLst>
          </a:blip>
          <a:stretch>
            <a:fillRect/>
          </a:stretch>
        </p:blipFill>
        <p:spPr>
          <a:xfrm>
            <a:off x="6868368" y="606005"/>
            <a:ext cx="563934" cy="652049"/>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525744"/>
            <a:ext cx="3977648" cy="812572"/>
          </a:xfrm>
        </p:spPr>
        <p:txBody>
          <a:bodyPr>
            <a:normAutofit/>
          </a:bodyPr>
          <a:lstStyle/>
          <a:p>
            <a:pPr lvl="0"/>
            <a:r>
              <a:rPr lang="en-US" dirty="0"/>
              <a:t>Register for </a:t>
            </a:r>
            <a:r>
              <a:rPr lang="en-US" dirty="0" smtClean="0"/>
              <a:t>employment specialist training in Indiana. (See training recommendations, page 41.)</a:t>
            </a:r>
            <a:endParaRPr lang="en-US" dirty="0"/>
          </a:p>
        </p:txBody>
      </p:sp>
      <p:pic>
        <p:nvPicPr>
          <p:cNvPr id="41" name="Picture Placeholder 4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761893" y="1443190"/>
            <a:ext cx="788169" cy="802244"/>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1356254"/>
            <a:ext cx="3977648" cy="1281578"/>
          </a:xfrm>
        </p:spPr>
        <p:txBody>
          <a:bodyPr>
            <a:normAutofit/>
          </a:bodyPr>
          <a:lstStyle/>
          <a:p>
            <a:r>
              <a:rPr lang="en-US" dirty="0"/>
              <a:t>Read the </a:t>
            </a:r>
            <a:r>
              <a:rPr lang="en-US" b="1" dirty="0"/>
              <a:t>“Referral and Funding Sources” </a:t>
            </a:r>
            <a:r>
              <a:rPr lang="en-US" dirty="0" smtClean="0"/>
              <a:t>in the  </a:t>
            </a:r>
            <a:r>
              <a:rPr lang="en-US" b="1" i="1" u="sng" dirty="0">
                <a:hlinkClick r:id="rId4"/>
              </a:rPr>
              <a:t>Hoosier Orientation Handbook on Employment </a:t>
            </a:r>
            <a:r>
              <a:rPr lang="en-US" b="1" u="sng" dirty="0">
                <a:hlinkClick r:id="rId4"/>
              </a:rPr>
              <a:t>(2017)</a:t>
            </a:r>
            <a:r>
              <a:rPr lang="en-US" b="1" dirty="0"/>
              <a:t> </a:t>
            </a:r>
            <a:r>
              <a:rPr lang="en-US" dirty="0"/>
              <a:t>found on pages 36-46.  Answer corresponding questions found on page 45. Take notes as needed and discuss these notes with your mentor or supervisor.</a:t>
            </a:r>
          </a:p>
        </p:txBody>
      </p:sp>
      <p:pic>
        <p:nvPicPr>
          <p:cNvPr id="3" name="Picture 2"/>
          <p:cNvPicPr>
            <a:picLocks noChangeAspect="1"/>
          </p:cNvPicPr>
          <p:nvPr/>
        </p:nvPicPr>
        <p:blipFill>
          <a:blip r:embed="rId5"/>
          <a:stretch>
            <a:fillRect/>
          </a:stretch>
        </p:blipFill>
        <p:spPr>
          <a:xfrm>
            <a:off x="6708336" y="2704712"/>
            <a:ext cx="883997" cy="798645"/>
          </a:xfrm>
          <a:prstGeom prst="rect">
            <a:avLst/>
          </a:prstGeom>
        </p:spPr>
      </p:pic>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718323" y="2626384"/>
            <a:ext cx="3977648" cy="1164391"/>
          </a:xfrm>
        </p:spPr>
        <p:txBody>
          <a:bodyPr>
            <a:normAutofit/>
          </a:bodyPr>
          <a:lstStyle/>
          <a:p>
            <a:pPr lvl="0"/>
            <a:r>
              <a:rPr lang="en-US" dirty="0"/>
              <a:t>Locate and become familiar with the</a:t>
            </a:r>
            <a:r>
              <a:rPr lang="en-US" i="1" dirty="0"/>
              <a:t> </a:t>
            </a:r>
            <a:r>
              <a:rPr lang="en-US" b="1" i="1" dirty="0" smtClean="0">
                <a:hlinkClick r:id="rId6"/>
              </a:rPr>
              <a:t>Indiana VR </a:t>
            </a:r>
            <a:r>
              <a:rPr lang="en-US" b="1" i="1" dirty="0">
                <a:hlinkClick r:id="rId6"/>
              </a:rPr>
              <a:t>Manual of Employment Services</a:t>
            </a:r>
            <a:r>
              <a:rPr lang="en-US" b="1" dirty="0"/>
              <a:t>. </a:t>
            </a:r>
            <a:r>
              <a:rPr lang="en-US" dirty="0"/>
              <a:t>Take notes and discuss how to effectively work within the VR structure of employment services. </a:t>
            </a:r>
          </a:p>
        </p:txBody>
      </p:sp>
      <p:pic>
        <p:nvPicPr>
          <p:cNvPr id="4" name="Picture 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629515" y="3580907"/>
            <a:ext cx="1041637" cy="921633"/>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741033"/>
            <a:ext cx="3977648" cy="731694"/>
          </a:xfrm>
        </p:spPr>
        <p:txBody>
          <a:bodyPr/>
          <a:lstStyle/>
          <a:p>
            <a:pPr lvl="0"/>
            <a:r>
              <a:rPr lang="en-US" dirty="0"/>
              <a:t>Study the </a:t>
            </a:r>
            <a:r>
              <a:rPr lang="en-US" b="1" u="sng" dirty="0">
                <a:hlinkClick r:id="rId8"/>
              </a:rPr>
              <a:t>Employment Services Workflow</a:t>
            </a:r>
            <a:r>
              <a:rPr lang="en-US" dirty="0"/>
              <a:t>. </a:t>
            </a:r>
          </a:p>
        </p:txBody>
      </p:sp>
      <p:pic>
        <p:nvPicPr>
          <p:cNvPr id="6" name="Picture 5"/>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573580" y="4486948"/>
            <a:ext cx="1153505" cy="1045419"/>
          </a:xfrm>
          <a:prstGeom prst="rect">
            <a:avLst/>
          </a:prstGeom>
        </p:spPr>
      </p:pic>
      <p:sp>
        <p:nvSpPr>
          <p:cNvPr id="15"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4549577"/>
            <a:ext cx="3977648" cy="731694"/>
          </a:xfrm>
        </p:spPr>
        <p:txBody>
          <a:bodyPr/>
          <a:lstStyle/>
          <a:p>
            <a:pPr lvl="0"/>
            <a:r>
              <a:rPr lang="en-US" dirty="0"/>
              <a:t>Become familiar with the locations and contact information from </a:t>
            </a:r>
            <a:r>
              <a:rPr lang="en-US" b="1" u="sng" dirty="0">
                <a:hlinkClick r:id="rId10"/>
              </a:rPr>
              <a:t>Vocational Rehabilitation offices</a:t>
            </a:r>
            <a:r>
              <a:rPr lang="en-US" b="1" dirty="0"/>
              <a:t> </a:t>
            </a:r>
            <a:r>
              <a:rPr lang="en-US" dirty="0"/>
              <a:t>near your agency.</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6238" y="5358821"/>
            <a:ext cx="816864" cy="1063332"/>
          </a:xfrm>
          <a:prstGeom prst="rect">
            <a:avLst/>
          </a:prstGeom>
        </p:spPr>
      </p:pic>
      <p:sp>
        <p:nvSpPr>
          <p:cNvPr id="16"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2611" y="5434972"/>
            <a:ext cx="3977648" cy="731694"/>
          </a:xfrm>
        </p:spPr>
        <p:txBody>
          <a:bodyPr/>
          <a:lstStyle/>
          <a:p>
            <a:pPr lvl="0"/>
            <a:r>
              <a:rPr lang="en-US" dirty="0"/>
              <a:t>Call or email your area VR counselors and VR case coordinators to introduce yourself.</a:t>
            </a:r>
          </a:p>
        </p:txBody>
      </p:sp>
    </p:spTree>
    <p:extLst>
      <p:ext uri="{BB962C8B-B14F-4D97-AF65-F5344CB8AC3E}">
        <p14:creationId xmlns:p14="http://schemas.microsoft.com/office/powerpoint/2010/main" val="406434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838199" y="1906059"/>
            <a:ext cx="8748563" cy="1694180"/>
          </a:xfrm>
        </p:spPr>
        <p:txBody>
          <a:bodyPr>
            <a:normAutofit fontScale="90000"/>
          </a:bodyPr>
          <a:lstStyle/>
          <a:p>
            <a:r>
              <a:rPr lang="en-US" spc="0" dirty="0" smtClean="0"/>
              <a:t>Getting Started: </a:t>
            </a:r>
            <a:br>
              <a:rPr lang="en-US" spc="0" dirty="0" smtClean="0"/>
            </a:br>
            <a:r>
              <a:rPr lang="en-US" spc="0" dirty="0" smtClean="0"/>
              <a:t>The Work You’ll Be Doing</a:t>
            </a:r>
            <a:br>
              <a:rPr lang="en-US" spc="0" dirty="0" smtClean="0"/>
            </a:br>
            <a:endParaRPr lang="en-US" spc="0" dirty="0"/>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9257474" y="3733802"/>
            <a:ext cx="2489200" cy="3124198"/>
          </a:xfrm>
        </p:spPr>
        <p:txBody>
          <a:bodyPr anchor="ctr"/>
          <a:lstStyle/>
          <a:p>
            <a:r>
              <a:rPr lang="en-US" dirty="0" smtClean="0"/>
              <a:t>*</a:t>
            </a:r>
            <a:endParaRPr lang="en-US" dirty="0"/>
          </a:p>
        </p:txBody>
      </p:sp>
    </p:spTree>
    <p:extLst>
      <p:ext uri="{BB962C8B-B14F-4D97-AF65-F5344CB8AC3E}">
        <p14:creationId xmlns:p14="http://schemas.microsoft.com/office/powerpoint/2010/main" val="2667926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44" y="447537"/>
            <a:ext cx="10854914" cy="804759"/>
          </a:xfrm>
        </p:spPr>
        <p:txBody>
          <a:bodyPr/>
          <a:lstStyle/>
          <a:p>
            <a:r>
              <a:rPr lang="en-US" spc="0" dirty="0" smtClean="0"/>
              <a:t>Your go-to VR forms</a:t>
            </a:r>
            <a:endParaRPr lang="en-US" spc="0" dirty="0"/>
          </a:p>
        </p:txBody>
      </p:sp>
      <p:sp>
        <p:nvSpPr>
          <p:cNvPr id="11" name="Text Placeholder 10"/>
          <p:cNvSpPr>
            <a:spLocks noGrp="1"/>
          </p:cNvSpPr>
          <p:nvPr>
            <p:ph type="body" sz="quarter" idx="11"/>
          </p:nvPr>
        </p:nvSpPr>
        <p:spPr>
          <a:xfrm>
            <a:off x="1384808" y="1855546"/>
            <a:ext cx="9019011" cy="731691"/>
          </a:xfrm>
        </p:spPr>
        <p:txBody>
          <a:bodyPr/>
          <a:lstStyle/>
          <a:p>
            <a:r>
              <a:rPr lang="en-US" sz="1600" dirty="0" smtClean="0"/>
              <a:t>Become familiar with the forms listed here and on the next page.  They’re all available on </a:t>
            </a:r>
            <a:r>
              <a:rPr lang="en-US" sz="1600" b="1" dirty="0" smtClean="0"/>
              <a:t>the </a:t>
            </a:r>
          </a:p>
          <a:p>
            <a:pPr>
              <a:spcBef>
                <a:spcPts val="0"/>
              </a:spcBef>
            </a:pPr>
            <a:r>
              <a:rPr lang="en-US" sz="1600" b="1" dirty="0" smtClean="0">
                <a:hlinkClick r:id="rId2"/>
              </a:rPr>
              <a:t>Indiana Vocational Rehabilitation website</a:t>
            </a:r>
            <a:r>
              <a:rPr lang="en-US" sz="1600" b="1" dirty="0" smtClean="0"/>
              <a:t>. </a:t>
            </a:r>
          </a:p>
          <a:p>
            <a:pPr algn="l"/>
            <a:endParaRPr lang="en-US" sz="1600" dirty="0"/>
          </a:p>
          <a:p>
            <a:endParaRPr lang="en-US" dirty="0"/>
          </a:p>
        </p:txBody>
      </p:sp>
      <p:sp>
        <p:nvSpPr>
          <p:cNvPr id="20" name="Text Placeholder 6"/>
          <p:cNvSpPr>
            <a:spLocks noGrp="1"/>
          </p:cNvSpPr>
          <p:nvPr>
            <p:ph type="body" sz="quarter" idx="17"/>
          </p:nvPr>
        </p:nvSpPr>
        <p:spPr>
          <a:xfrm>
            <a:off x="668544" y="4824638"/>
            <a:ext cx="2469806" cy="644507"/>
          </a:xfrm>
        </p:spPr>
        <p:txBody>
          <a:bodyPr>
            <a:normAutofit/>
          </a:bodyPr>
          <a:lstStyle/>
          <a:p>
            <a:r>
              <a:rPr lang="en-US" sz="1600" b="1" dirty="0" smtClean="0"/>
              <a:t>Employment Services Referral</a:t>
            </a:r>
            <a:endParaRPr lang="en-US" sz="1600" b="1" dirty="0"/>
          </a:p>
        </p:txBody>
      </p:sp>
      <p:pic>
        <p:nvPicPr>
          <p:cNvPr id="19" name="Picture 18" descr="screenshot, Employment Services Referral form."/>
          <p:cNvPicPr>
            <a:picLocks noChangeAspect="1"/>
          </p:cNvPicPr>
          <p:nvPr/>
        </p:nvPicPr>
        <p:blipFill>
          <a:blip r:embed="rId3"/>
          <a:stretch>
            <a:fillRect/>
          </a:stretch>
        </p:blipFill>
        <p:spPr>
          <a:xfrm>
            <a:off x="1055706" y="2942444"/>
            <a:ext cx="1767993" cy="1767993"/>
          </a:xfrm>
          <a:prstGeom prst="rect">
            <a:avLst/>
          </a:prstGeom>
        </p:spPr>
      </p:pic>
      <p:pic>
        <p:nvPicPr>
          <p:cNvPr id="15" name="Picture Placeholder 14" descr="screenshot: Discovery Profile form."/>
          <p:cNvPicPr>
            <a:picLocks noGrp="1" noChangeAspect="1"/>
          </p:cNvPicPr>
          <p:nvPr>
            <p:ph type="pic" sz="quarter" idx="23"/>
          </p:nvPr>
        </p:nvPicPr>
        <p:blipFill>
          <a:blip r:embed="rId4" cstate="screen">
            <a:extLst>
              <a:ext uri="{28A0092B-C50C-407E-A947-70E740481C1C}">
                <a14:useLocalDpi xmlns:a14="http://schemas.microsoft.com/office/drawing/2010/main" val="0"/>
              </a:ext>
            </a:extLst>
          </a:blip>
          <a:srcRect l="11381" r="11381"/>
          <a:stretch>
            <a:fillRect/>
          </a:stretch>
        </p:blipFill>
        <p:spPr>
          <a:xfrm>
            <a:off x="3876771" y="2974379"/>
            <a:ext cx="1669913" cy="1669913"/>
          </a:xfrm>
          <a:prstGeom prst="rect">
            <a:avLst/>
          </a:prstGeom>
          <a:ln w="38100" cap="sq">
            <a:solidFill>
              <a:schemeClr val="accent2">
                <a:lumMod val="75000"/>
                <a:lumOff val="25000"/>
              </a:schemeClr>
            </a:solidFill>
            <a:prstDash val="solid"/>
            <a:miter lim="800000"/>
          </a:ln>
          <a:effectLst>
            <a:outerShdw blurRad="50800" dist="38100" dir="2700000" algn="tl" rotWithShape="0">
              <a:srgbClr val="000000">
                <a:alpha val="43000"/>
              </a:srgbClr>
            </a:outerShdw>
          </a:effectLst>
        </p:spPr>
      </p:pic>
      <p:sp>
        <p:nvSpPr>
          <p:cNvPr id="8" name="Text Placeholder 7"/>
          <p:cNvSpPr>
            <a:spLocks noGrp="1"/>
          </p:cNvSpPr>
          <p:nvPr>
            <p:ph type="body" sz="quarter" idx="18"/>
          </p:nvPr>
        </p:nvSpPr>
        <p:spPr>
          <a:xfrm>
            <a:off x="3476825" y="4880191"/>
            <a:ext cx="2469806" cy="1562154"/>
          </a:xfrm>
        </p:spPr>
        <p:txBody>
          <a:bodyPr>
            <a:normAutofit/>
          </a:bodyPr>
          <a:lstStyle/>
          <a:p>
            <a:r>
              <a:rPr lang="en-US" sz="1600" b="1" dirty="0" smtClean="0"/>
              <a:t>Discovery Profile</a:t>
            </a:r>
            <a:endParaRPr lang="en-US" sz="1600" b="1" dirty="0"/>
          </a:p>
        </p:txBody>
      </p:sp>
      <p:pic>
        <p:nvPicPr>
          <p:cNvPr id="16" name="Picture Placeholder 15" descr="screenshot: Employment Services Authorization Request form."/>
          <p:cNvPicPr>
            <a:picLocks noGrp="1" noChangeAspect="1"/>
          </p:cNvPicPr>
          <p:nvPr>
            <p:ph type="pic" sz="quarter" idx="24"/>
          </p:nvPr>
        </p:nvPicPr>
        <p:blipFill>
          <a:blip r:embed="rId5" cstate="screen">
            <a:extLst>
              <a:ext uri="{28A0092B-C50C-407E-A947-70E740481C1C}">
                <a14:useLocalDpi xmlns:a14="http://schemas.microsoft.com/office/drawing/2010/main" val="0"/>
              </a:ext>
            </a:extLst>
          </a:blip>
          <a:srcRect t="3384" b="3384"/>
          <a:stretch>
            <a:fillRect/>
          </a:stretch>
        </p:blipFill>
        <p:spPr>
          <a:xfrm>
            <a:off x="6775292" y="3008590"/>
            <a:ext cx="1635702" cy="1635702"/>
          </a:xfrm>
          <a:prstGeom prst="rect">
            <a:avLst/>
          </a:prstGeom>
          <a:ln w="38100" cap="sq">
            <a:solidFill>
              <a:schemeClr val="accent2">
                <a:lumMod val="75000"/>
                <a:lumOff val="25000"/>
              </a:schemeClr>
            </a:solidFill>
            <a:prstDash val="solid"/>
            <a:miter lim="800000"/>
          </a:ln>
          <a:effectLst>
            <a:outerShdw blurRad="50800" dist="38100" dir="2700000" algn="tl" rotWithShape="0">
              <a:srgbClr val="000000">
                <a:alpha val="43000"/>
              </a:srgbClr>
            </a:outerShdw>
          </a:effectLst>
        </p:spPr>
      </p:pic>
      <p:sp>
        <p:nvSpPr>
          <p:cNvPr id="10" name="Text Placeholder 9"/>
          <p:cNvSpPr>
            <a:spLocks noGrp="1"/>
          </p:cNvSpPr>
          <p:nvPr>
            <p:ph type="body" sz="quarter" idx="20"/>
          </p:nvPr>
        </p:nvSpPr>
        <p:spPr>
          <a:xfrm>
            <a:off x="6358240" y="4854521"/>
            <a:ext cx="2469806" cy="1562154"/>
          </a:xfrm>
        </p:spPr>
        <p:txBody>
          <a:bodyPr>
            <a:normAutofit/>
          </a:bodyPr>
          <a:lstStyle/>
          <a:p>
            <a:r>
              <a:rPr lang="en-US" sz="1600" b="1" dirty="0" smtClean="0"/>
              <a:t>Employment Services Authorization Request</a:t>
            </a:r>
            <a:endParaRPr lang="en-US" sz="1600" b="1" dirty="0"/>
          </a:p>
        </p:txBody>
      </p:sp>
      <p:pic>
        <p:nvPicPr>
          <p:cNvPr id="14" name="Picture 13" descr="screenshot: Monthly Progress Summary form."/>
          <p:cNvPicPr>
            <a:picLocks noChangeAspect="1"/>
          </p:cNvPicPr>
          <p:nvPr/>
        </p:nvPicPr>
        <p:blipFill>
          <a:blip r:embed="rId6"/>
          <a:stretch>
            <a:fillRect/>
          </a:stretch>
        </p:blipFill>
        <p:spPr>
          <a:xfrm>
            <a:off x="9608305" y="3008590"/>
            <a:ext cx="1731414" cy="1731414"/>
          </a:xfrm>
          <a:prstGeom prst="rect">
            <a:avLst/>
          </a:prstGeom>
        </p:spPr>
      </p:pic>
      <p:sp>
        <p:nvSpPr>
          <p:cNvPr id="17" name="Text Placeholder 9"/>
          <p:cNvSpPr>
            <a:spLocks noGrp="1"/>
          </p:cNvSpPr>
          <p:nvPr>
            <p:ph type="body" sz="quarter" idx="20"/>
          </p:nvPr>
        </p:nvSpPr>
        <p:spPr>
          <a:xfrm>
            <a:off x="9239109" y="4824638"/>
            <a:ext cx="2469806" cy="796858"/>
          </a:xfrm>
        </p:spPr>
        <p:txBody>
          <a:bodyPr>
            <a:normAutofit/>
          </a:bodyPr>
          <a:lstStyle/>
          <a:p>
            <a:r>
              <a:rPr lang="en-US" sz="1600" b="1" dirty="0" smtClean="0"/>
              <a:t>Monthly Progress Summary</a:t>
            </a:r>
            <a:endParaRPr lang="en-US" sz="1600" b="1" dirty="0"/>
          </a:p>
        </p:txBody>
      </p:sp>
      <p:sp>
        <p:nvSpPr>
          <p:cNvPr id="3" name="TextBox 2"/>
          <p:cNvSpPr txBox="1"/>
          <p:nvPr/>
        </p:nvSpPr>
        <p:spPr>
          <a:xfrm>
            <a:off x="7593143" y="5865197"/>
            <a:ext cx="3929125" cy="307777"/>
          </a:xfrm>
          <a:prstGeom prst="rect">
            <a:avLst/>
          </a:prstGeom>
          <a:noFill/>
        </p:spPr>
        <p:txBody>
          <a:bodyPr wrap="square" rtlCol="0">
            <a:spAutoFit/>
          </a:bodyPr>
          <a:lstStyle/>
          <a:p>
            <a:pPr algn="r"/>
            <a:r>
              <a:rPr lang="en-US" sz="1400" i="1" dirty="0" smtClean="0"/>
              <a:t>Continued on the next page.</a:t>
            </a:r>
            <a:endParaRPr lang="en-US" sz="1400" i="1" dirty="0"/>
          </a:p>
        </p:txBody>
      </p:sp>
    </p:spTree>
    <p:extLst>
      <p:ext uri="{BB962C8B-B14F-4D97-AF65-F5344CB8AC3E}">
        <p14:creationId xmlns:p14="http://schemas.microsoft.com/office/powerpoint/2010/main" val="400733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9125" y="957748"/>
            <a:ext cx="10515600" cy="1325563"/>
          </a:xfrm>
        </p:spPr>
        <p:txBody>
          <a:bodyPr>
            <a:normAutofit fontScale="90000"/>
          </a:bodyPr>
          <a:lstStyle/>
          <a:p>
            <a:r>
              <a:rPr lang="en-US" sz="9600" dirty="0"/>
              <a:t>Getting Started</a:t>
            </a:r>
            <a:br>
              <a:rPr lang="en-US" sz="9600" dirty="0"/>
            </a:br>
            <a:r>
              <a:rPr lang="en-US" dirty="0"/>
              <a:t>A Guide for Indiana Employment Specialists</a:t>
            </a:r>
            <a:br>
              <a:rPr lang="en-US" dirty="0"/>
            </a:br>
            <a:endParaRPr lang="en-US" dirty="0"/>
          </a:p>
        </p:txBody>
      </p:sp>
      <p:sp>
        <p:nvSpPr>
          <p:cNvPr id="9" name="TextBox 8"/>
          <p:cNvSpPr txBox="1"/>
          <p:nvPr/>
        </p:nvSpPr>
        <p:spPr>
          <a:xfrm>
            <a:off x="759125" y="2708695"/>
            <a:ext cx="1915064" cy="369332"/>
          </a:xfrm>
          <a:prstGeom prst="rect">
            <a:avLst/>
          </a:prstGeom>
          <a:noFill/>
        </p:spPr>
        <p:txBody>
          <a:bodyPr wrap="square" rtlCol="0">
            <a:spAutoFit/>
          </a:bodyPr>
          <a:lstStyle/>
          <a:p>
            <a:r>
              <a:rPr lang="en-US" i="1" dirty="0">
                <a:latin typeface="+mj-lt"/>
              </a:rPr>
              <a:t>P</a:t>
            </a:r>
            <a:r>
              <a:rPr lang="en-US" i="1" dirty="0" smtClean="0">
                <a:latin typeface="+mj-lt"/>
              </a:rPr>
              <a:t>roduced by: </a:t>
            </a:r>
          </a:p>
        </p:txBody>
      </p:sp>
      <p:pic>
        <p:nvPicPr>
          <p:cNvPr id="10" name="Picture 9" descr="logo: Center on Community Living and Careers, Indiana Institute on Disability and Community."/>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9125" y="3487073"/>
            <a:ext cx="4597879" cy="872514"/>
          </a:xfrm>
          <a:prstGeom prst="rect">
            <a:avLst/>
          </a:prstGeom>
        </p:spPr>
      </p:pic>
      <p:sp>
        <p:nvSpPr>
          <p:cNvPr id="11" name="TextBox 10"/>
          <p:cNvSpPr txBox="1"/>
          <p:nvPr/>
        </p:nvSpPr>
        <p:spPr>
          <a:xfrm>
            <a:off x="5871714" y="2708695"/>
            <a:ext cx="2107720" cy="369332"/>
          </a:xfrm>
          <a:prstGeom prst="rect">
            <a:avLst/>
          </a:prstGeom>
          <a:noFill/>
        </p:spPr>
        <p:txBody>
          <a:bodyPr wrap="square" rtlCol="0">
            <a:spAutoFit/>
          </a:bodyPr>
          <a:lstStyle/>
          <a:p>
            <a:r>
              <a:rPr lang="en-US" i="1" dirty="0" smtClean="0">
                <a:latin typeface="+mj-lt"/>
              </a:rPr>
              <a:t>With funding from: </a:t>
            </a:r>
          </a:p>
        </p:txBody>
      </p:sp>
      <p:pic>
        <p:nvPicPr>
          <p:cNvPr id="12" name="Picture 11" descr="logo: Indiana Vocational Rehabilitation: Empowering People. Changing Liv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76823" y="3078027"/>
            <a:ext cx="3829170" cy="1914585"/>
          </a:xfrm>
          <a:prstGeom prst="rect">
            <a:avLst/>
          </a:prstGeom>
        </p:spPr>
      </p:pic>
      <p:sp>
        <p:nvSpPr>
          <p:cNvPr id="14" name="TextBox 13"/>
          <p:cNvSpPr txBox="1"/>
          <p:nvPr/>
        </p:nvSpPr>
        <p:spPr>
          <a:xfrm>
            <a:off x="845388" y="5210355"/>
            <a:ext cx="9428671" cy="1092607"/>
          </a:xfrm>
          <a:prstGeom prst="rect">
            <a:avLst/>
          </a:prstGeom>
          <a:noFill/>
        </p:spPr>
        <p:txBody>
          <a:bodyPr wrap="square" rtlCol="0">
            <a:spAutoFit/>
          </a:bodyPr>
          <a:lstStyle/>
          <a:p>
            <a:pPr>
              <a:spcAft>
                <a:spcPts val="600"/>
              </a:spcAft>
            </a:pPr>
            <a:r>
              <a:rPr lang="en-US" dirty="0" smtClean="0"/>
              <a:t>© Center on Community Living and Careers, May 2020</a:t>
            </a:r>
          </a:p>
          <a:p>
            <a:r>
              <a:rPr lang="en-US" sz="1400" b="1" i="1" dirty="0" smtClean="0"/>
              <a:t>Getting Started: A Guide for Indiana Employment Specialists </a:t>
            </a:r>
            <a:r>
              <a:rPr lang="en-US" sz="1400" dirty="0" smtClean="0"/>
              <a:t>was created by the Employment Technical Assistance Team of the Center on Community Living and Careers. Contact them at </a:t>
            </a:r>
            <a:r>
              <a:rPr lang="en-US" sz="1400" dirty="0" smtClean="0">
                <a:hlinkClick r:id="rId4"/>
              </a:rPr>
              <a:t>EmployTA@iu.edu</a:t>
            </a:r>
            <a:r>
              <a:rPr lang="en-US" sz="1400" dirty="0" smtClean="0"/>
              <a:t> with questions or for information on CCLC benefit and employment trainings. </a:t>
            </a:r>
            <a:endParaRPr lang="en-US" sz="1400" dirty="0"/>
          </a:p>
        </p:txBody>
      </p:sp>
    </p:spTree>
    <p:extLst>
      <p:ext uri="{BB962C8B-B14F-4D97-AF65-F5344CB8AC3E}">
        <p14:creationId xmlns:p14="http://schemas.microsoft.com/office/powerpoint/2010/main" val="1964165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44" y="447537"/>
            <a:ext cx="10854914" cy="804759"/>
          </a:xfrm>
        </p:spPr>
        <p:txBody>
          <a:bodyPr/>
          <a:lstStyle/>
          <a:p>
            <a:r>
              <a:rPr lang="en-US" spc="0" dirty="0" smtClean="0"/>
              <a:t>Your go-to VR forms, </a:t>
            </a:r>
            <a:r>
              <a:rPr lang="en-US" sz="2400" i="1" spc="0" dirty="0" smtClean="0"/>
              <a:t>continued</a:t>
            </a:r>
            <a:endParaRPr lang="en-US" sz="2400" i="1" spc="0" dirty="0"/>
          </a:p>
        </p:txBody>
      </p:sp>
      <p:sp>
        <p:nvSpPr>
          <p:cNvPr id="11" name="Text Placeholder 10"/>
          <p:cNvSpPr>
            <a:spLocks noGrp="1"/>
          </p:cNvSpPr>
          <p:nvPr>
            <p:ph type="body" sz="quarter" idx="11"/>
          </p:nvPr>
        </p:nvSpPr>
        <p:spPr>
          <a:xfrm>
            <a:off x="1384808" y="1823722"/>
            <a:ext cx="9019011" cy="731691"/>
          </a:xfrm>
        </p:spPr>
        <p:txBody>
          <a:bodyPr/>
          <a:lstStyle/>
          <a:p>
            <a:r>
              <a:rPr lang="en-US" sz="1600" dirty="0" smtClean="0"/>
              <a:t>More VR forms you’ll use on the job. You’ll find these and other forms on the </a:t>
            </a:r>
          </a:p>
          <a:p>
            <a:pPr>
              <a:spcBef>
                <a:spcPts val="0"/>
              </a:spcBef>
            </a:pPr>
            <a:r>
              <a:rPr lang="en-US" sz="1600" b="1" dirty="0" smtClean="0">
                <a:hlinkClick r:id="rId2"/>
              </a:rPr>
              <a:t>Indiana Vocational Rehabilitation website</a:t>
            </a:r>
            <a:r>
              <a:rPr lang="en-US" sz="1600" b="1" dirty="0" smtClean="0"/>
              <a:t>. </a:t>
            </a:r>
            <a:endParaRPr lang="en-US" sz="1600" b="1" dirty="0"/>
          </a:p>
          <a:p>
            <a:endParaRPr lang="en-US" dirty="0"/>
          </a:p>
        </p:txBody>
      </p:sp>
      <p:pic>
        <p:nvPicPr>
          <p:cNvPr id="15" name="Picture Placeholder 14" descr="screenshot: Job Development and Placement Plan form."/>
          <p:cNvPicPr>
            <a:picLocks noGrp="1" noChangeAspect="1"/>
          </p:cNvPicPr>
          <p:nvPr>
            <p:ph type="pic" sz="quarter" idx="22"/>
          </p:nvPr>
        </p:nvPicPr>
        <p:blipFill>
          <a:blip r:embed="rId3" cstate="screen">
            <a:extLst>
              <a:ext uri="{28A0092B-C50C-407E-A947-70E740481C1C}">
                <a14:useLocalDpi xmlns:a14="http://schemas.microsoft.com/office/drawing/2010/main" val="0"/>
              </a:ext>
            </a:extLst>
          </a:blip>
          <a:srcRect l="2672" r="2672"/>
          <a:stretch>
            <a:fillRect/>
          </a:stretch>
        </p:blipFill>
        <p:spPr>
          <a:xfrm>
            <a:off x="1178560" y="2950071"/>
            <a:ext cx="1580838" cy="1580838"/>
          </a:xfrm>
          <a:prstGeom prst="rect">
            <a:avLst/>
          </a:prstGeom>
          <a:ln w="38100" cap="sq">
            <a:solidFill>
              <a:schemeClr val="accent2">
                <a:lumMod val="75000"/>
                <a:lumOff val="25000"/>
              </a:schemeClr>
            </a:solidFill>
            <a:prstDash val="solid"/>
            <a:miter lim="800000"/>
          </a:ln>
          <a:effectLst>
            <a:outerShdw blurRad="50800" dist="38100" dir="2700000" algn="tl" rotWithShape="0">
              <a:srgbClr val="000000">
                <a:alpha val="43000"/>
              </a:srgbClr>
            </a:outerShdw>
          </a:effectLst>
        </p:spPr>
      </p:pic>
      <p:sp>
        <p:nvSpPr>
          <p:cNvPr id="8" name="Text Placeholder 7"/>
          <p:cNvSpPr>
            <a:spLocks noGrp="1"/>
          </p:cNvSpPr>
          <p:nvPr>
            <p:ph type="body" sz="quarter" idx="18"/>
          </p:nvPr>
        </p:nvSpPr>
        <p:spPr>
          <a:xfrm>
            <a:off x="848947" y="4804329"/>
            <a:ext cx="2469806" cy="1562154"/>
          </a:xfrm>
        </p:spPr>
        <p:txBody>
          <a:bodyPr>
            <a:normAutofit/>
          </a:bodyPr>
          <a:lstStyle/>
          <a:p>
            <a:r>
              <a:rPr lang="en-US" sz="1600" b="1" dirty="0" smtClean="0"/>
              <a:t>Job Development and Placement Plan</a:t>
            </a:r>
            <a:endParaRPr lang="en-US" sz="1600" b="1" dirty="0"/>
          </a:p>
        </p:txBody>
      </p:sp>
      <p:pic>
        <p:nvPicPr>
          <p:cNvPr id="12" name="Picture Placeholder 11" descr="screenshot: Notice of Job Offer form."/>
          <p:cNvPicPr>
            <a:picLocks noGrp="1" noChangeAspect="1"/>
          </p:cNvPicPr>
          <p:nvPr>
            <p:ph type="pic" sz="quarter" idx="23"/>
          </p:nvPr>
        </p:nvPicPr>
        <p:blipFill>
          <a:blip r:embed="rId4" cstate="screen">
            <a:extLst>
              <a:ext uri="{28A0092B-C50C-407E-A947-70E740481C1C}">
                <a14:useLocalDpi xmlns:a14="http://schemas.microsoft.com/office/drawing/2010/main" val="0"/>
              </a:ext>
            </a:extLst>
          </a:blip>
          <a:stretch>
            <a:fillRect/>
          </a:stretch>
        </p:blipFill>
        <p:spPr>
          <a:xfrm>
            <a:off x="3737457" y="2950071"/>
            <a:ext cx="1656998" cy="1580838"/>
          </a:xfrm>
          <a:prstGeom prst="rect">
            <a:avLst/>
          </a:prstGeom>
          <a:ln w="38100" cap="sq">
            <a:solidFill>
              <a:schemeClr val="accent2">
                <a:lumMod val="75000"/>
                <a:lumOff val="25000"/>
              </a:schemeClr>
            </a:solidFill>
            <a:prstDash val="solid"/>
            <a:miter lim="800000"/>
          </a:ln>
          <a:effectLst>
            <a:outerShdw blurRad="50800" dist="38100" dir="2700000" algn="tl" rotWithShape="0">
              <a:srgbClr val="000000">
                <a:alpha val="43000"/>
              </a:srgbClr>
            </a:outerShdw>
          </a:effectLst>
        </p:spPr>
      </p:pic>
      <p:sp>
        <p:nvSpPr>
          <p:cNvPr id="9" name="Text Placeholder 8"/>
          <p:cNvSpPr>
            <a:spLocks noGrp="1"/>
          </p:cNvSpPr>
          <p:nvPr>
            <p:ph type="body" sz="quarter" idx="19"/>
          </p:nvPr>
        </p:nvSpPr>
        <p:spPr>
          <a:xfrm>
            <a:off x="3424507" y="4872851"/>
            <a:ext cx="2469806" cy="1562154"/>
          </a:xfrm>
        </p:spPr>
        <p:txBody>
          <a:bodyPr>
            <a:normAutofit/>
          </a:bodyPr>
          <a:lstStyle/>
          <a:p>
            <a:r>
              <a:rPr lang="en-US" sz="1600" b="1" dirty="0" smtClean="0"/>
              <a:t>Notice of Job Offer</a:t>
            </a:r>
            <a:endParaRPr lang="en-US" sz="1600" b="1" dirty="0"/>
          </a:p>
        </p:txBody>
      </p:sp>
      <p:pic>
        <p:nvPicPr>
          <p:cNvPr id="5" name="Picture 4" descr="screenshot: Employment Support and Retention form."/>
          <p:cNvPicPr>
            <a:picLocks noChangeAspect="1"/>
          </p:cNvPicPr>
          <p:nvPr/>
        </p:nvPicPr>
        <p:blipFill>
          <a:blip r:embed="rId5"/>
          <a:stretch>
            <a:fillRect/>
          </a:stretch>
        </p:blipFill>
        <p:spPr>
          <a:xfrm>
            <a:off x="6696912" y="2867191"/>
            <a:ext cx="1841152" cy="1841152"/>
          </a:xfrm>
          <a:prstGeom prst="rect">
            <a:avLst/>
          </a:prstGeom>
        </p:spPr>
      </p:pic>
      <p:sp>
        <p:nvSpPr>
          <p:cNvPr id="13" name="Text Placeholder 7"/>
          <p:cNvSpPr txBox="1">
            <a:spLocks/>
          </p:cNvSpPr>
          <p:nvPr/>
        </p:nvSpPr>
        <p:spPr>
          <a:xfrm>
            <a:off x="6382585" y="4800546"/>
            <a:ext cx="2469806" cy="156215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smtClean="0"/>
              <a:t>Employment Support and Retention</a:t>
            </a:r>
            <a:endParaRPr lang="en-US" sz="1600" b="1" dirty="0"/>
          </a:p>
        </p:txBody>
      </p:sp>
      <p:pic>
        <p:nvPicPr>
          <p:cNvPr id="4" name="Picture 3" descr="screenshot: Stabilization form."/>
          <p:cNvPicPr>
            <a:picLocks noChangeAspect="1"/>
          </p:cNvPicPr>
          <p:nvPr/>
        </p:nvPicPr>
        <p:blipFill>
          <a:blip r:embed="rId6"/>
          <a:stretch>
            <a:fillRect/>
          </a:stretch>
        </p:blipFill>
        <p:spPr>
          <a:xfrm>
            <a:off x="9549386" y="2867191"/>
            <a:ext cx="1749704" cy="1755800"/>
          </a:xfrm>
          <a:prstGeom prst="rect">
            <a:avLst/>
          </a:prstGeom>
        </p:spPr>
      </p:pic>
      <p:sp>
        <p:nvSpPr>
          <p:cNvPr id="10" name="Text Placeholder 9"/>
          <p:cNvSpPr>
            <a:spLocks noGrp="1"/>
          </p:cNvSpPr>
          <p:nvPr>
            <p:ph type="body" sz="quarter" idx="20"/>
          </p:nvPr>
        </p:nvSpPr>
        <p:spPr>
          <a:xfrm>
            <a:off x="9189335" y="4800015"/>
            <a:ext cx="2469806" cy="1562154"/>
          </a:xfrm>
        </p:spPr>
        <p:txBody>
          <a:bodyPr>
            <a:normAutofit/>
          </a:bodyPr>
          <a:lstStyle/>
          <a:p>
            <a:r>
              <a:rPr lang="en-US" sz="1600" b="1" dirty="0" smtClean="0"/>
              <a:t>Stabilization</a:t>
            </a:r>
            <a:endParaRPr lang="en-US" sz="1600" b="1" dirty="0"/>
          </a:p>
        </p:txBody>
      </p:sp>
    </p:spTree>
    <p:extLst>
      <p:ext uri="{BB962C8B-B14F-4D97-AF65-F5344CB8AC3E}">
        <p14:creationId xmlns:p14="http://schemas.microsoft.com/office/powerpoint/2010/main" val="334684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1B689D"/>
                </a:solidFill>
              </a:rPr>
              <a:t>2</a:t>
            </a:r>
            <a:endParaRPr lang="en-US" dirty="0">
              <a:solidFill>
                <a:srgbClr val="1B689D"/>
              </a:solidFill>
            </a:endParaRPr>
          </a:p>
        </p:txBody>
      </p:sp>
      <p:sp>
        <p:nvSpPr>
          <p:cNvPr id="3" name="Title 2"/>
          <p:cNvSpPr>
            <a:spLocks noGrp="1"/>
          </p:cNvSpPr>
          <p:nvPr>
            <p:ph type="title"/>
          </p:nvPr>
        </p:nvSpPr>
        <p:spPr/>
        <p:txBody>
          <a:bodyPr/>
          <a:lstStyle/>
          <a:p>
            <a:r>
              <a:rPr lang="en-US" spc="0" dirty="0" smtClean="0"/>
              <a:t>Discovery</a:t>
            </a:r>
            <a:endParaRPr lang="en-US" spc="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3271" y="596766"/>
            <a:ext cx="3637133" cy="3715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6124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a:bodyPr>
          <a:lstStyle/>
          <a:p>
            <a:r>
              <a:rPr lang="en-US" spc="0" dirty="0" smtClean="0"/>
              <a:t>Discovery: </a:t>
            </a:r>
            <a:br>
              <a:rPr lang="en-US" spc="0" dirty="0" smtClean="0"/>
            </a:b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838199" y="3498661"/>
            <a:ext cx="4532698" cy="2560899"/>
          </a:xfrm>
        </p:spPr>
        <p:txBody>
          <a:bodyPr/>
          <a:lstStyle/>
          <a:p>
            <a:r>
              <a:rPr lang="en-US" sz="1600" dirty="0" smtClean="0"/>
              <a:t>Discovery begins with the premise that everyone can work. It’s the foundation </a:t>
            </a:r>
            <a:r>
              <a:rPr lang="en-US" sz="1600" dirty="0"/>
              <a:t>of employment and career planning in the state of Indiana. </a:t>
            </a:r>
            <a:endParaRPr lang="en-US" sz="1600" dirty="0" smtClean="0"/>
          </a:p>
          <a:p>
            <a:r>
              <a:rPr lang="en-US" sz="1600" dirty="0" smtClean="0"/>
              <a:t>Both a  </a:t>
            </a:r>
            <a:r>
              <a:rPr lang="en-US" sz="1600" dirty="0"/>
              <a:t>process </a:t>
            </a:r>
            <a:r>
              <a:rPr lang="en-US" sz="1600" dirty="0" smtClean="0"/>
              <a:t>and a </a:t>
            </a:r>
            <a:r>
              <a:rPr lang="en-US" sz="1600" dirty="0"/>
              <a:t>journey, </a:t>
            </a:r>
            <a:r>
              <a:rPr lang="en-US" sz="1600" dirty="0" smtClean="0"/>
              <a:t>Discovery is supported </a:t>
            </a:r>
            <a:r>
              <a:rPr lang="en-US" sz="1600" dirty="0"/>
              <a:t>by Indiana Vocational </a:t>
            </a:r>
            <a:r>
              <a:rPr lang="en-US" sz="1600" dirty="0" smtClean="0"/>
              <a:t>Rehabilitation because it helps </a:t>
            </a:r>
            <a:r>
              <a:rPr lang="en-US" sz="1600" dirty="0"/>
              <a:t>job seekers identify the types of environments they might like to work in, the tasks they find enjoyable, and the work that gives them satisfaction. </a:t>
            </a:r>
          </a:p>
        </p:txBody>
      </p:sp>
      <p:pic>
        <p:nvPicPr>
          <p:cNvPr id="40" name="Picture Placeholder 39"/>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tretch>
            <a:fillRect/>
          </a:stretch>
        </p:blipFill>
        <p:spPr>
          <a:xfrm>
            <a:off x="6842234" y="657672"/>
            <a:ext cx="649021" cy="750431"/>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487668"/>
            <a:ext cx="3977648" cy="812572"/>
          </a:xfrm>
        </p:spPr>
        <p:txBody>
          <a:bodyPr>
            <a:normAutofit/>
          </a:bodyPr>
          <a:lstStyle/>
          <a:p>
            <a:pPr lvl="0"/>
            <a:r>
              <a:rPr lang="en-US" dirty="0"/>
              <a:t>Consider registering for </a:t>
            </a:r>
            <a:r>
              <a:rPr lang="en-US" b="1" u="sng" dirty="0">
                <a:hlinkClick r:id="rId3"/>
              </a:rPr>
              <a:t>Discovery training offered by the Center on Community Living and Careers</a:t>
            </a:r>
            <a:r>
              <a:rPr lang="en-US" dirty="0"/>
              <a:t>. </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339834">
            <a:off x="6660349" y="1241375"/>
            <a:ext cx="950824" cy="1215808"/>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1300240"/>
            <a:ext cx="3977648" cy="1309532"/>
          </a:xfrm>
        </p:spPr>
        <p:txBody>
          <a:bodyPr>
            <a:normAutofit/>
          </a:bodyPr>
          <a:lstStyle/>
          <a:p>
            <a:pPr lvl="0"/>
            <a:r>
              <a:rPr lang="en-US" dirty="0"/>
              <a:t>Review the </a:t>
            </a:r>
            <a:r>
              <a:rPr lang="en-US" b="1" u="sng" dirty="0">
                <a:hlinkClick r:id="rId5"/>
              </a:rPr>
              <a:t>Referral Form and Authorization Request</a:t>
            </a:r>
            <a:r>
              <a:rPr lang="en-US" b="1" dirty="0"/>
              <a:t>.</a:t>
            </a:r>
            <a:r>
              <a:rPr lang="en-US" dirty="0"/>
              <a:t> Pay close attention to diagnosis, other contacts, guardianship, VR service request, authorized hours, and collateral information. Take notes and discuss any questions you have with your mentor or supervisor.</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93392" y="2421020"/>
            <a:ext cx="770267" cy="785987"/>
          </a:xfrm>
          <a:prstGeom prst="rect">
            <a:avLst/>
          </a:prstGeom>
        </p:spPr>
      </p:pic>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718323" y="2544000"/>
            <a:ext cx="3977648" cy="788384"/>
          </a:xfrm>
        </p:spPr>
        <p:txBody>
          <a:bodyPr>
            <a:normAutofit/>
          </a:bodyPr>
          <a:lstStyle/>
          <a:p>
            <a:pPr lvl="0"/>
            <a:r>
              <a:rPr lang="en-US" dirty="0"/>
              <a:t>Review the </a:t>
            </a:r>
            <a:r>
              <a:rPr lang="en-US" b="1" dirty="0" smtClean="0">
                <a:hlinkClick r:id="rId7"/>
              </a:rPr>
              <a:t>presentation, </a:t>
            </a:r>
            <a:r>
              <a:rPr lang="en-US" b="1" dirty="0">
                <a:hlinkClick r:id="rId7"/>
              </a:rPr>
              <a:t>Trial Work </a:t>
            </a:r>
            <a:r>
              <a:rPr lang="en-US" b="1" dirty="0" smtClean="0">
                <a:hlinkClick r:id="rId7"/>
              </a:rPr>
              <a:t>Experiences</a:t>
            </a:r>
            <a:r>
              <a:rPr lang="en-US" b="1" dirty="0" smtClean="0"/>
              <a:t>, </a:t>
            </a:r>
            <a:r>
              <a:rPr lang="en-US" dirty="0"/>
              <a:t>on the CCLC website.</a:t>
            </a:r>
          </a:p>
        </p:txBody>
      </p:sp>
      <p:pic>
        <p:nvPicPr>
          <p:cNvPr id="42" name="Picture Placeholder 41"/>
          <p:cNvPicPr>
            <a:picLocks noGrp="1" noChangeAspect="1"/>
          </p:cNvPicPr>
          <p:nvPr>
            <p:ph type="pic" sz="quarter" idx="15"/>
          </p:nvPr>
        </p:nvPicPr>
        <p:blipFill>
          <a:blip r:embed="rId8">
            <a:extLst>
              <a:ext uri="{28A0092B-C50C-407E-A947-70E740481C1C}">
                <a14:useLocalDpi xmlns:a14="http://schemas.microsoft.com/office/drawing/2010/main" val="0"/>
              </a:ext>
            </a:extLst>
          </a:blip>
          <a:stretch>
            <a:fillRect/>
          </a:stretch>
        </p:blipFill>
        <p:spPr>
          <a:xfrm>
            <a:off x="6693146" y="3341397"/>
            <a:ext cx="885235" cy="802244"/>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207007"/>
            <a:ext cx="3977648" cy="1392035"/>
          </a:xfrm>
        </p:spPr>
        <p:txBody>
          <a:bodyPr>
            <a:normAutofit/>
          </a:bodyPr>
          <a:lstStyle/>
          <a:p>
            <a:pPr lvl="0"/>
            <a:r>
              <a:rPr lang="en-US" dirty="0"/>
              <a:t>Read “</a:t>
            </a:r>
            <a:r>
              <a:rPr lang="en-US" b="1" dirty="0"/>
              <a:t>Discovery: Getting to Know Your Job Seeker” </a:t>
            </a:r>
            <a:r>
              <a:rPr lang="en-US" dirty="0"/>
              <a:t>in the </a:t>
            </a:r>
            <a:r>
              <a:rPr lang="en-US" b="1" i="1" u="sng" dirty="0">
                <a:hlinkClick r:id="rId9"/>
              </a:rPr>
              <a:t>Hoosier Orientation Handbook on </a:t>
            </a:r>
            <a:r>
              <a:rPr lang="en-US" b="1" i="1" u="sng" dirty="0" smtClean="0">
                <a:hlinkClick r:id="rId9"/>
              </a:rPr>
              <a:t>Employment</a:t>
            </a:r>
            <a:r>
              <a:rPr lang="en-US" b="1" i="1" dirty="0" smtClean="0"/>
              <a:t> </a:t>
            </a:r>
            <a:r>
              <a:rPr lang="en-US" dirty="0"/>
              <a:t>on pages 56-59. Answer corresponding questions found on page 59. Take notes and discuss any questions you have with your mentor or supervisor.</a:t>
            </a:r>
          </a:p>
        </p:txBody>
      </p:sp>
      <p:pic>
        <p:nvPicPr>
          <p:cNvPr id="43" name="Picture Placeholder 42"/>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6724126" y="4625669"/>
            <a:ext cx="885235" cy="802244"/>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4625669"/>
            <a:ext cx="3977648" cy="1041417"/>
          </a:xfrm>
        </p:spPr>
        <p:txBody>
          <a:bodyPr>
            <a:normAutofit lnSpcReduction="10000"/>
          </a:bodyPr>
          <a:lstStyle/>
          <a:p>
            <a:pPr lvl="0"/>
            <a:r>
              <a:rPr lang="en-US" dirty="0"/>
              <a:t>Read </a:t>
            </a:r>
            <a:r>
              <a:rPr lang="en-US" i="1" dirty="0"/>
              <a:t>the </a:t>
            </a:r>
            <a:r>
              <a:rPr lang="en-US" b="1" i="1" u="sng" dirty="0" smtClean="0">
                <a:hlinkClick r:id="rId10"/>
              </a:rPr>
              <a:t>Indiana VR Manual </a:t>
            </a:r>
            <a:r>
              <a:rPr lang="en-US" b="1" i="1" u="sng" dirty="0">
                <a:hlinkClick r:id="rId10"/>
              </a:rPr>
              <a:t>of Employment Services</a:t>
            </a:r>
            <a:r>
              <a:rPr lang="en-US" b="1" i="1" dirty="0"/>
              <a:t> </a:t>
            </a:r>
            <a:r>
              <a:rPr lang="en-US" dirty="0" smtClean="0"/>
              <a:t>(pages 3-10) </a:t>
            </a:r>
            <a:r>
              <a:rPr lang="en-US" dirty="0"/>
              <a:t>to better understand </a:t>
            </a:r>
            <a:r>
              <a:rPr lang="en-US" dirty="0" smtClean="0"/>
              <a:t>expectations for quality services for Discovery. Take </a:t>
            </a:r>
            <a:r>
              <a:rPr lang="en-US" dirty="0"/>
              <a:t>notes and discuss any questions you have with your mentor or supervisor.</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1137" y="5488225"/>
            <a:ext cx="998776" cy="1142669"/>
          </a:xfrm>
          <a:prstGeom prst="rect">
            <a:avLst/>
          </a:prstGeom>
        </p:spPr>
      </p:pic>
      <p:sp>
        <p:nvSpPr>
          <p:cNvPr id="15"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5693713"/>
            <a:ext cx="3977648" cy="870716"/>
          </a:xfrm>
        </p:spPr>
        <p:txBody>
          <a:bodyPr/>
          <a:lstStyle/>
          <a:p>
            <a:pPr lvl="0"/>
            <a:r>
              <a:rPr lang="en-US" dirty="0"/>
              <a:t>Watch this </a:t>
            </a:r>
            <a:r>
              <a:rPr lang="en-US" b="1" u="sng" dirty="0" smtClean="0">
                <a:hlinkClick r:id="rId12"/>
              </a:rPr>
              <a:t>“how-to</a:t>
            </a:r>
            <a:r>
              <a:rPr lang="en-US" b="1" u="sng" dirty="0">
                <a:hlinkClick r:id="rId12"/>
              </a:rPr>
              <a:t>" </a:t>
            </a:r>
            <a:r>
              <a:rPr lang="en-US" b="1" u="sng" dirty="0" smtClean="0">
                <a:hlinkClick r:id="rId12"/>
              </a:rPr>
              <a:t>video on the Discovery Profile</a:t>
            </a:r>
            <a:r>
              <a:rPr lang="en-US" b="1" dirty="0" smtClean="0"/>
              <a:t>. </a:t>
            </a:r>
            <a:r>
              <a:rPr lang="en-US" dirty="0"/>
              <a:t>Take careful notes and bookmark this resource for recurring use and reference.</a:t>
            </a:r>
          </a:p>
        </p:txBody>
      </p:sp>
    </p:spTree>
    <p:extLst>
      <p:ext uri="{BB962C8B-B14F-4D97-AF65-F5344CB8AC3E}">
        <p14:creationId xmlns:p14="http://schemas.microsoft.com/office/powerpoint/2010/main" val="2188241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38200" y="1079061"/>
            <a:ext cx="4008437" cy="1917230"/>
          </a:xfrm>
        </p:spPr>
        <p:txBody>
          <a:bodyPr>
            <a:normAutofit/>
          </a:bodyPr>
          <a:lstStyle/>
          <a:p>
            <a:r>
              <a:rPr lang="en-US" spc="0" dirty="0" smtClean="0"/>
              <a:t>Discovery: </a:t>
            </a:r>
            <a:br>
              <a:rPr lang="en-US" spc="0" dirty="0" smtClean="0"/>
            </a:br>
            <a:r>
              <a:rPr lang="en-US" sz="3600" spc="0" dirty="0" smtClean="0">
                <a:solidFill>
                  <a:schemeClr val="accent6">
                    <a:lumMod val="75000"/>
                  </a:schemeClr>
                </a:solidFill>
              </a:rPr>
              <a:t>Your to-do list, </a:t>
            </a:r>
            <a:r>
              <a:rPr lang="en-US" sz="2000" i="1" spc="0" dirty="0" smtClean="0"/>
              <a:t>continued</a:t>
            </a:r>
            <a:endParaRPr lang="en-US" sz="2000" i="1" spc="0" dirty="0"/>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668201" y="407744"/>
            <a:ext cx="978917" cy="877109"/>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487668"/>
            <a:ext cx="3977648" cy="812572"/>
          </a:xfrm>
        </p:spPr>
        <p:txBody>
          <a:bodyPr>
            <a:normAutofit lnSpcReduction="10000"/>
          </a:bodyPr>
          <a:lstStyle/>
          <a:p>
            <a:pPr lvl="0"/>
            <a:r>
              <a:rPr lang="en-US" dirty="0"/>
              <a:t>Watch this </a:t>
            </a:r>
            <a:r>
              <a:rPr lang="en-US" b="1" u="sng" dirty="0" smtClean="0">
                <a:hlinkClick r:id="rId3"/>
              </a:rPr>
              <a:t>“how-to“ video on the </a:t>
            </a:r>
            <a:r>
              <a:rPr lang="en-US" b="1" u="sng" dirty="0">
                <a:hlinkClick r:id="rId3"/>
              </a:rPr>
              <a:t>Discovery Activities </a:t>
            </a:r>
            <a:r>
              <a:rPr lang="en-US" b="1" u="sng" dirty="0" smtClean="0">
                <a:hlinkClick r:id="rId3"/>
              </a:rPr>
              <a:t>Addendum</a:t>
            </a:r>
            <a:r>
              <a:rPr lang="en-US" dirty="0" smtClean="0"/>
              <a:t>. </a:t>
            </a:r>
            <a:r>
              <a:rPr lang="en-US" dirty="0"/>
              <a:t>Take careful notes and bookmark this resource for recurring use and reference.</a:t>
            </a:r>
          </a:p>
        </p:txBody>
      </p:sp>
      <p:pic>
        <p:nvPicPr>
          <p:cNvPr id="8" name="Picture 7"/>
          <p:cNvPicPr>
            <a:picLocks noChangeAspect="1"/>
          </p:cNvPicPr>
          <p:nvPr/>
        </p:nvPicPr>
        <p:blipFill>
          <a:blip r:embed="rId4"/>
          <a:stretch>
            <a:fillRect/>
          </a:stretch>
        </p:blipFill>
        <p:spPr>
          <a:xfrm>
            <a:off x="6733887" y="1335302"/>
            <a:ext cx="975445" cy="877900"/>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1300240"/>
            <a:ext cx="3977648" cy="1105651"/>
          </a:xfrm>
        </p:spPr>
        <p:txBody>
          <a:bodyPr>
            <a:normAutofit/>
          </a:bodyPr>
          <a:lstStyle/>
          <a:p>
            <a:pPr lvl="0"/>
            <a:r>
              <a:rPr lang="en-US" dirty="0"/>
              <a:t>Review </a:t>
            </a:r>
            <a:r>
              <a:rPr lang="en-US" b="1" u="sng" dirty="0" smtClean="0">
                <a:hlinkClick r:id="rId5"/>
              </a:rPr>
              <a:t>Discovery Profile </a:t>
            </a:r>
            <a:r>
              <a:rPr lang="en-US" b="1" u="sng" dirty="0">
                <a:hlinkClick r:id="rId5"/>
              </a:rPr>
              <a:t>and Discovery Addendum</a:t>
            </a:r>
            <a:r>
              <a:rPr lang="en-US" b="1" dirty="0"/>
              <a:t> </a:t>
            </a:r>
            <a:r>
              <a:rPr lang="en-US" dirty="0"/>
              <a:t>forms. Study both forms carefully. Take notes and discuss any questions you have with your mentor or supervisor.</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6257" y="2251681"/>
            <a:ext cx="755247" cy="770660"/>
          </a:xfrm>
          <a:prstGeom prst="rect">
            <a:avLst/>
          </a:prstGeom>
        </p:spPr>
      </p:pic>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718323" y="2335355"/>
            <a:ext cx="3977648" cy="788384"/>
          </a:xfrm>
        </p:spPr>
        <p:txBody>
          <a:bodyPr>
            <a:normAutofit/>
          </a:bodyPr>
          <a:lstStyle/>
          <a:p>
            <a:pPr lvl="0"/>
            <a:r>
              <a:rPr lang="en-US" dirty="0"/>
              <a:t>Review </a:t>
            </a:r>
            <a:r>
              <a:rPr lang="en-US" b="1" u="sng" dirty="0">
                <a:hlinkClick r:id="rId7"/>
              </a:rPr>
              <a:t>Three Sample Discovery </a:t>
            </a:r>
            <a:r>
              <a:rPr lang="en-US" b="1" u="sng" dirty="0" smtClean="0">
                <a:hlinkClick r:id="rId7"/>
              </a:rPr>
              <a:t>Profiles</a:t>
            </a:r>
            <a:r>
              <a:rPr lang="en-US" b="1" u="sng" dirty="0" smtClean="0"/>
              <a:t>,</a:t>
            </a:r>
            <a:r>
              <a:rPr lang="en-US" b="1" dirty="0" smtClean="0"/>
              <a:t> </a:t>
            </a:r>
            <a:r>
              <a:rPr lang="en-US" dirty="0"/>
              <a:t>located on the VR website.</a:t>
            </a:r>
          </a:p>
        </p:txBody>
      </p:sp>
      <p:pic>
        <p:nvPicPr>
          <p:cNvPr id="42" name="Picture Placeholder 41"/>
          <p:cNvPicPr>
            <a:picLocks noGrp="1" noChangeAspect="1"/>
          </p:cNvPicPr>
          <p:nvPr>
            <p:ph type="pic" sz="quarter" idx="15"/>
          </p:nvPr>
        </p:nvPicPr>
        <p:blipFill>
          <a:blip r:embed="rId8">
            <a:extLst>
              <a:ext uri="{28A0092B-C50C-407E-A947-70E740481C1C}">
                <a14:useLocalDpi xmlns:a14="http://schemas.microsoft.com/office/drawing/2010/main" val="0"/>
              </a:ext>
            </a:extLst>
          </a:blip>
          <a:stretch>
            <a:fillRect/>
          </a:stretch>
        </p:blipFill>
        <p:spPr>
          <a:xfrm>
            <a:off x="6801148" y="3029846"/>
            <a:ext cx="809573" cy="885235"/>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002481"/>
            <a:ext cx="3977648" cy="951846"/>
          </a:xfrm>
        </p:spPr>
        <p:txBody>
          <a:bodyPr>
            <a:normAutofit/>
          </a:bodyPr>
          <a:lstStyle/>
          <a:p>
            <a:r>
              <a:rPr lang="en-US" dirty="0"/>
              <a:t>Thoroughly study the </a:t>
            </a:r>
            <a:r>
              <a:rPr lang="en-US" b="1" u="sng" dirty="0">
                <a:hlinkClick r:id="rId9"/>
              </a:rPr>
              <a:t>Employment Services Activity </a:t>
            </a:r>
            <a:r>
              <a:rPr lang="en-US" b="1" u="sng" dirty="0" smtClean="0">
                <a:hlinkClick r:id="rId9"/>
              </a:rPr>
              <a:t>Guide</a:t>
            </a:r>
            <a:r>
              <a:rPr lang="en-US" dirty="0" smtClean="0"/>
              <a:t>, (scroll down to the guide).</a:t>
            </a:r>
            <a:endParaRPr lang="en-US" dirty="0"/>
          </a:p>
        </p:txBody>
      </p:sp>
      <p:pic>
        <p:nvPicPr>
          <p:cNvPr id="43" name="Picture Placeholder 42"/>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6837545" y="3913434"/>
            <a:ext cx="809573" cy="885235"/>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835572"/>
            <a:ext cx="3977648" cy="934165"/>
          </a:xfrm>
        </p:spPr>
        <p:txBody>
          <a:bodyPr>
            <a:normAutofit/>
          </a:bodyPr>
          <a:lstStyle/>
          <a:p>
            <a:pPr lvl="0"/>
            <a:r>
              <a:rPr lang="en-US" dirty="0"/>
              <a:t>Thoroughly study </a:t>
            </a:r>
            <a:r>
              <a:rPr lang="en-US" dirty="0" smtClean="0"/>
              <a:t>the </a:t>
            </a:r>
            <a:r>
              <a:rPr lang="en-US" dirty="0" smtClean="0">
                <a:hlinkClick r:id="rId10"/>
              </a:rPr>
              <a:t>“</a:t>
            </a:r>
            <a:r>
              <a:rPr lang="en-US" b="1" dirty="0" smtClean="0">
                <a:hlinkClick r:id="rId10"/>
              </a:rPr>
              <a:t>Discovery Best Practices” </a:t>
            </a:r>
            <a:r>
              <a:rPr lang="en-US" dirty="0" smtClean="0"/>
              <a:t>guide, available on the Center on Community Living and Careers website.</a:t>
            </a:r>
            <a:r>
              <a:rPr lang="en-US" u="sng" dirty="0" smtClean="0"/>
              <a:t> </a:t>
            </a:r>
            <a:endParaRPr lang="en-US" dirty="0"/>
          </a:p>
        </p:txBody>
      </p:sp>
      <p:pic>
        <p:nvPicPr>
          <p:cNvPr id="6" name="Picture 5"/>
          <p:cNvPicPr>
            <a:picLocks noChangeAspect="1"/>
          </p:cNvPicPr>
          <p:nvPr/>
        </p:nvPicPr>
        <p:blipFill>
          <a:blip r:embed="rId11"/>
          <a:stretch>
            <a:fillRect/>
          </a:stretch>
        </p:blipFill>
        <p:spPr>
          <a:xfrm>
            <a:off x="6695432" y="4685892"/>
            <a:ext cx="1036410" cy="1182727"/>
          </a:xfrm>
          <a:prstGeom prst="rect">
            <a:avLst/>
          </a:prstGeom>
        </p:spPr>
      </p:pic>
      <p:sp>
        <p:nvSpPr>
          <p:cNvPr id="15"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46932" y="4781162"/>
            <a:ext cx="3977648" cy="870716"/>
          </a:xfrm>
        </p:spPr>
        <p:txBody>
          <a:bodyPr/>
          <a:lstStyle/>
          <a:p>
            <a:pPr lvl="0"/>
            <a:r>
              <a:rPr lang="en-US" dirty="0" smtClean="0"/>
              <a:t>Watch the Griffin-</a:t>
            </a:r>
            <a:r>
              <a:rPr lang="en-US" dirty="0" err="1" smtClean="0"/>
              <a:t>Hammis</a:t>
            </a:r>
            <a:r>
              <a:rPr lang="en-US" dirty="0" smtClean="0"/>
              <a:t> Associates video “</a:t>
            </a:r>
            <a:r>
              <a:rPr lang="en-US" b="1" u="sng" dirty="0" smtClean="0">
                <a:hlinkClick r:id="rId12"/>
              </a:rPr>
              <a:t>The </a:t>
            </a:r>
            <a:r>
              <a:rPr lang="en-US" b="1" u="sng" dirty="0">
                <a:hlinkClick r:id="rId12"/>
              </a:rPr>
              <a:t>Pathway from Discovery to Job Development</a:t>
            </a:r>
            <a:r>
              <a:rPr lang="en-US" dirty="0" smtClean="0"/>
              <a:t>.”</a:t>
            </a:r>
            <a:endParaRPr lang="en-US" dirty="0"/>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4738" y="5471562"/>
            <a:ext cx="1034840" cy="1183928"/>
          </a:xfrm>
          <a:prstGeom prst="rect">
            <a:avLst/>
          </a:prstGeom>
        </p:spPr>
      </p:pic>
      <p:sp>
        <p:nvSpPr>
          <p:cNvPr id="16"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09332" y="5628168"/>
            <a:ext cx="3977648" cy="870716"/>
          </a:xfrm>
        </p:spPr>
        <p:txBody>
          <a:bodyPr/>
          <a:lstStyle/>
          <a:p>
            <a:pPr lvl="0"/>
            <a:r>
              <a:rPr lang="en-US" dirty="0"/>
              <a:t>Watch the webinar “</a:t>
            </a:r>
            <a:r>
              <a:rPr lang="en-US" b="1" u="sng" dirty="0">
                <a:hlinkClick r:id="rId14"/>
              </a:rPr>
              <a:t>Discovery in Rural Communities</a:t>
            </a:r>
            <a:r>
              <a:rPr lang="en-US" dirty="0"/>
              <a:t>.”</a:t>
            </a:r>
          </a:p>
        </p:txBody>
      </p:sp>
    </p:spTree>
    <p:extLst>
      <p:ext uri="{BB962C8B-B14F-4D97-AF65-F5344CB8AC3E}">
        <p14:creationId xmlns:p14="http://schemas.microsoft.com/office/powerpoint/2010/main" val="3651435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100" y="192385"/>
            <a:ext cx="3822896" cy="1025525"/>
          </a:xfrm>
        </p:spPr>
        <p:txBody>
          <a:bodyPr/>
          <a:lstStyle/>
          <a:p>
            <a:r>
              <a:rPr lang="en-US" sz="3200" spc="0" dirty="0" smtClean="0"/>
              <a:t>Watch Discovery </a:t>
            </a:r>
            <a:br>
              <a:rPr lang="en-US" sz="3200" spc="0" dirty="0" smtClean="0"/>
            </a:br>
            <a:r>
              <a:rPr lang="en-US" sz="3200" spc="0" dirty="0" smtClean="0"/>
              <a:t>in action</a:t>
            </a:r>
            <a:endParaRPr lang="en-US" sz="3200" spc="0" dirty="0"/>
          </a:p>
        </p:txBody>
      </p:sp>
      <p:sp>
        <p:nvSpPr>
          <p:cNvPr id="3" name="Text Placeholder 2"/>
          <p:cNvSpPr>
            <a:spLocks noGrp="1"/>
          </p:cNvSpPr>
          <p:nvPr>
            <p:ph type="body" sz="quarter" idx="11"/>
          </p:nvPr>
        </p:nvSpPr>
        <p:spPr>
          <a:xfrm>
            <a:off x="471529" y="2348736"/>
            <a:ext cx="4812740" cy="1135609"/>
          </a:xfrm>
        </p:spPr>
        <p:txBody>
          <a:bodyPr>
            <a:normAutofit/>
          </a:bodyPr>
          <a:lstStyle/>
          <a:p>
            <a:pPr>
              <a:lnSpc>
                <a:spcPct val="120000"/>
              </a:lnSpc>
            </a:pPr>
            <a:r>
              <a:rPr lang="en-US" dirty="0"/>
              <a:t>What better way to learn than to observe the components of Discovery delivered by a seasoned mentor? Meet with your manager to schedule time to observe a co-worker in action:</a:t>
            </a:r>
          </a:p>
          <a:p>
            <a:endParaRPr lang="en-US" dirty="0"/>
          </a:p>
        </p:txBody>
      </p:sp>
      <p:sp>
        <p:nvSpPr>
          <p:cNvPr id="12" name="TextBox 11"/>
          <p:cNvSpPr txBox="1"/>
          <p:nvPr/>
        </p:nvSpPr>
        <p:spPr>
          <a:xfrm>
            <a:off x="595100" y="3576024"/>
            <a:ext cx="4592917" cy="1769715"/>
          </a:xfrm>
          <a:prstGeom prst="rect">
            <a:avLst/>
          </a:prstGeom>
          <a:noFill/>
        </p:spPr>
        <p:txBody>
          <a:bodyPr wrap="square" rtlCol="0">
            <a:spAutoFit/>
          </a:bodyPr>
          <a:lstStyle/>
          <a:p>
            <a:pPr marL="285750" lvl="0" indent="-285750">
              <a:spcAft>
                <a:spcPts val="600"/>
              </a:spcAft>
              <a:buFont typeface="Wingdings" panose="05000000000000000000" pitchFamily="2" charset="2"/>
              <a:buChar char="q"/>
            </a:pPr>
            <a:r>
              <a:rPr lang="en-US" sz="1400" dirty="0"/>
              <a:t>Intake meeting</a:t>
            </a:r>
          </a:p>
          <a:p>
            <a:pPr marL="285750" lvl="0" indent="-285750">
              <a:spcAft>
                <a:spcPts val="600"/>
              </a:spcAft>
              <a:buFont typeface="Wingdings" panose="05000000000000000000" pitchFamily="2" charset="2"/>
              <a:buChar char="q"/>
            </a:pPr>
            <a:r>
              <a:rPr lang="en-US" sz="1400" dirty="0"/>
              <a:t>Meet </a:t>
            </a:r>
            <a:r>
              <a:rPr lang="en-US" sz="1400" dirty="0" smtClean="0"/>
              <a:t>&amp; </a:t>
            </a:r>
            <a:r>
              <a:rPr lang="en-US" sz="1400" dirty="0"/>
              <a:t>Greet/Home visit</a:t>
            </a:r>
          </a:p>
          <a:p>
            <a:pPr marL="285750" lvl="0" indent="-285750">
              <a:spcAft>
                <a:spcPts val="600"/>
              </a:spcAft>
              <a:buFont typeface="Wingdings" panose="05000000000000000000" pitchFamily="2" charset="2"/>
              <a:buChar char="q"/>
            </a:pPr>
            <a:r>
              <a:rPr lang="en-US" sz="1400" dirty="0"/>
              <a:t>Neighborhood mapping</a:t>
            </a:r>
          </a:p>
          <a:p>
            <a:pPr marL="285750" lvl="0" indent="-285750">
              <a:spcAft>
                <a:spcPts val="600"/>
              </a:spcAft>
              <a:buFont typeface="Wingdings" panose="05000000000000000000" pitchFamily="2" charset="2"/>
              <a:buChar char="q"/>
            </a:pPr>
            <a:r>
              <a:rPr lang="en-US" sz="1400" dirty="0"/>
              <a:t>Job shadow activity</a:t>
            </a:r>
          </a:p>
          <a:p>
            <a:pPr marL="285750" lvl="0" indent="-285750">
              <a:spcAft>
                <a:spcPts val="600"/>
              </a:spcAft>
              <a:buFont typeface="Wingdings" panose="05000000000000000000" pitchFamily="2" charset="2"/>
              <a:buChar char="q"/>
            </a:pPr>
            <a:r>
              <a:rPr lang="en-US" sz="1400" dirty="0"/>
              <a:t>Situational assessment activity</a:t>
            </a:r>
          </a:p>
          <a:p>
            <a:pPr marL="285750" lvl="0" indent="-285750">
              <a:spcAft>
                <a:spcPts val="600"/>
              </a:spcAft>
              <a:buFont typeface="Wingdings" panose="05000000000000000000" pitchFamily="2" charset="2"/>
              <a:buChar char="q"/>
            </a:pPr>
            <a:r>
              <a:rPr lang="en-US" sz="1400" dirty="0"/>
              <a:t>Work experience</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l="7925" r="6221"/>
          <a:stretch/>
        </p:blipFill>
        <p:spPr>
          <a:xfrm>
            <a:off x="6371925" y="0"/>
            <a:ext cx="4870383" cy="6882546"/>
          </a:xfrm>
          <a:prstGeom prst="rect">
            <a:avLst/>
          </a:prstGeom>
        </p:spPr>
      </p:pic>
    </p:spTree>
    <p:extLst>
      <p:ext uri="{BB962C8B-B14F-4D97-AF65-F5344CB8AC3E}">
        <p14:creationId xmlns:p14="http://schemas.microsoft.com/office/powerpoint/2010/main" val="674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100" y="192385"/>
            <a:ext cx="3861397" cy="1025525"/>
          </a:xfrm>
        </p:spPr>
        <p:txBody>
          <a:bodyPr/>
          <a:lstStyle/>
          <a:p>
            <a:r>
              <a:rPr lang="en-US" sz="3200" spc="0" dirty="0" smtClean="0"/>
              <a:t>Additional Discovery resources</a:t>
            </a:r>
            <a:endParaRPr lang="en-US" sz="3200" spc="0" dirty="0"/>
          </a:p>
        </p:txBody>
      </p:sp>
      <p:sp>
        <p:nvSpPr>
          <p:cNvPr id="9" name="TextBox 8"/>
          <p:cNvSpPr txBox="1"/>
          <p:nvPr/>
        </p:nvSpPr>
        <p:spPr>
          <a:xfrm>
            <a:off x="5986914" y="1655546"/>
            <a:ext cx="5197642" cy="1877437"/>
          </a:xfrm>
          <a:prstGeom prst="rect">
            <a:avLst/>
          </a:prstGeom>
          <a:noFill/>
        </p:spPr>
        <p:txBody>
          <a:bodyPr wrap="square" rtlCol="0">
            <a:spAutoFit/>
          </a:bodyPr>
          <a:lstStyle/>
          <a:p>
            <a:r>
              <a:rPr lang="en-US" sz="1600" dirty="0"/>
              <a:t>Visit </a:t>
            </a:r>
            <a:r>
              <a:rPr lang="en-US" sz="1600" b="1" i="1" u="sng" dirty="0">
                <a:hlinkClick r:id="rId2"/>
              </a:rPr>
              <a:t>Shared Solutions</a:t>
            </a:r>
            <a:r>
              <a:rPr lang="en-US" sz="1600" dirty="0"/>
              <a:t>, a tips and resource blog from the Employment Technical Assistance team at the Center on Community Living and Careers. The blog will help you gain more information about specific Discovery activities. Review past blog topics listed </a:t>
            </a:r>
            <a:r>
              <a:rPr lang="en-US" sz="1600" dirty="0" smtClean="0"/>
              <a:t>below.</a:t>
            </a:r>
            <a:endParaRPr lang="en-US" sz="1600" dirty="0"/>
          </a:p>
          <a:p>
            <a:r>
              <a:rPr lang="en-US" dirty="0"/>
              <a:t>  </a:t>
            </a:r>
          </a:p>
          <a:p>
            <a:r>
              <a:rPr lang="en-US" dirty="0"/>
              <a:t> </a:t>
            </a:r>
          </a:p>
        </p:txBody>
      </p:sp>
      <p:sp>
        <p:nvSpPr>
          <p:cNvPr id="10" name="TextBox 9"/>
          <p:cNvSpPr txBox="1"/>
          <p:nvPr/>
        </p:nvSpPr>
        <p:spPr>
          <a:xfrm>
            <a:off x="6410425" y="3356580"/>
            <a:ext cx="4350618" cy="1308050"/>
          </a:xfrm>
          <a:prstGeom prst="rect">
            <a:avLst/>
          </a:prstGeom>
          <a:noFill/>
        </p:spPr>
        <p:txBody>
          <a:bodyPr wrap="square" rtlCol="0">
            <a:spAutoFit/>
          </a:bodyPr>
          <a:lstStyle/>
          <a:p>
            <a:pPr marL="285750" lvl="0" indent="-285750">
              <a:spcAft>
                <a:spcPts val="600"/>
              </a:spcAft>
              <a:buFont typeface="Wingdings" panose="05000000000000000000" pitchFamily="2" charset="2"/>
              <a:buChar char="q"/>
            </a:pPr>
            <a:r>
              <a:rPr lang="en-US" sz="1600" b="1" u="sng" dirty="0">
                <a:hlinkClick r:id="rId3"/>
              </a:rPr>
              <a:t>Informational Interviewing for Discovery</a:t>
            </a:r>
            <a:endParaRPr lang="en-US" sz="1600" b="1" dirty="0"/>
          </a:p>
          <a:p>
            <a:pPr marL="285750" lvl="0" indent="-285750">
              <a:spcAft>
                <a:spcPts val="600"/>
              </a:spcAft>
              <a:buFont typeface="Wingdings" panose="05000000000000000000" pitchFamily="2" charset="2"/>
              <a:buChar char="q"/>
            </a:pPr>
            <a:r>
              <a:rPr lang="en-US" sz="1600" b="1" u="sng" dirty="0">
                <a:hlinkClick r:id="rId4"/>
              </a:rPr>
              <a:t>The Meet and Greet</a:t>
            </a:r>
            <a:endParaRPr lang="en-US" sz="1600" b="1" dirty="0"/>
          </a:p>
          <a:p>
            <a:pPr marL="285750" lvl="0" indent="-285750">
              <a:spcAft>
                <a:spcPts val="600"/>
              </a:spcAft>
              <a:buFont typeface="Wingdings" panose="05000000000000000000" pitchFamily="2" charset="2"/>
              <a:buChar char="q"/>
            </a:pPr>
            <a:r>
              <a:rPr lang="en-US" sz="1600" b="1" u="sng" dirty="0">
                <a:hlinkClick r:id="rId5"/>
              </a:rPr>
              <a:t>Situational Assessments</a:t>
            </a:r>
            <a:endParaRPr lang="en-US" sz="1600" b="1" dirty="0"/>
          </a:p>
          <a:p>
            <a:pPr marL="285750" lvl="0" indent="-285750">
              <a:spcAft>
                <a:spcPts val="600"/>
              </a:spcAft>
              <a:buFont typeface="Wingdings" panose="05000000000000000000" pitchFamily="2" charset="2"/>
              <a:buChar char="q"/>
            </a:pPr>
            <a:r>
              <a:rPr lang="en-US" sz="1600" b="1" u="sng" dirty="0">
                <a:hlinkClick r:id="rId6"/>
              </a:rPr>
              <a:t>Neighborhood Mapping</a:t>
            </a:r>
            <a:endParaRPr lang="en-US" sz="1600" b="1" dirty="0"/>
          </a:p>
        </p:txBody>
      </p:sp>
      <p:pic>
        <p:nvPicPr>
          <p:cNvPr id="14" name="Picture Placeholder 13" descr="screenshot: post from Shared Solutions blog."/>
          <p:cNvPicPr>
            <a:picLocks noGrp="1" noChangeAspect="1"/>
          </p:cNvPicPr>
          <p:nvPr>
            <p:ph type="pic" sz="quarter" idx="12"/>
          </p:nvPr>
        </p:nvPicPr>
        <p:blipFill>
          <a:blip r:embed="rId7" cstate="screen">
            <a:extLst>
              <a:ext uri="{28A0092B-C50C-407E-A947-70E740481C1C}">
                <a14:useLocalDpi xmlns:a14="http://schemas.microsoft.com/office/drawing/2010/main" val="0"/>
              </a:ext>
            </a:extLst>
          </a:blip>
          <a:srcRect/>
          <a:stretch>
            <a:fillRect/>
          </a:stretch>
        </p:blipFill>
        <p:spPr>
          <a:xfrm>
            <a:off x="410009" y="2360428"/>
            <a:ext cx="4542861" cy="3522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37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1B689D"/>
                </a:solidFill>
              </a:rPr>
              <a:t>3</a:t>
            </a:r>
            <a:endParaRPr lang="en-US" dirty="0">
              <a:solidFill>
                <a:srgbClr val="1B689D"/>
              </a:solidFill>
            </a:endParaRPr>
          </a:p>
        </p:txBody>
      </p:sp>
      <p:sp>
        <p:nvSpPr>
          <p:cNvPr id="3" name="Title 2"/>
          <p:cNvSpPr>
            <a:spLocks noGrp="1"/>
          </p:cNvSpPr>
          <p:nvPr>
            <p:ph type="title"/>
          </p:nvPr>
        </p:nvSpPr>
        <p:spPr/>
        <p:txBody>
          <a:bodyPr>
            <a:normAutofit/>
          </a:bodyPr>
          <a:lstStyle/>
          <a:p>
            <a:r>
              <a:rPr lang="en-US" spc="0" dirty="0" smtClean="0"/>
              <a:t>Job Readiness</a:t>
            </a:r>
            <a:endParaRPr lang="en-US" spc="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831" y="638535"/>
            <a:ext cx="3653239" cy="3653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24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a:bodyPr>
          <a:lstStyle/>
          <a:p>
            <a:r>
              <a:rPr lang="en-US" spc="0" dirty="0" smtClean="0"/>
              <a:t>Job Readiness: </a:t>
            </a: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dirty="0"/>
              <a:t>Job seekers often need additional help to overcome or manage challenges that might be a barrier to employment. Indiana Vocational Rehabilitation has a service option to help work through these challenges</a:t>
            </a:r>
            <a:r>
              <a:rPr lang="en-US" dirty="0" smtClean="0"/>
              <a:t>.</a:t>
            </a:r>
          </a:p>
          <a:p>
            <a:r>
              <a:rPr lang="en-US" b="1" dirty="0" smtClean="0"/>
              <a:t>Job Readiness Training</a:t>
            </a:r>
            <a:r>
              <a:rPr lang="en-US" dirty="0" smtClean="0"/>
              <a:t> allows you to address a job seeker’s specific needs. Keep in mind that Job Readiness Training must be on the job </a:t>
            </a:r>
            <a:r>
              <a:rPr lang="en-US" dirty="0"/>
              <a:t>seeker’s Individual Plan for Employment (IPE</a:t>
            </a:r>
            <a:r>
              <a:rPr lang="en-US" dirty="0" smtClean="0"/>
              <a:t>) prior to providing support. Discuss the need for Job Readiness Training with the job seeker and VR counselor before including it on the IPE.</a:t>
            </a:r>
            <a:endParaRPr lang="en-US" dirty="0"/>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749914" y="1100290"/>
            <a:ext cx="885235" cy="802244"/>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098557"/>
            <a:ext cx="3977648" cy="1232825"/>
          </a:xfrm>
        </p:spPr>
        <p:txBody>
          <a:bodyPr>
            <a:normAutofit/>
          </a:bodyPr>
          <a:lstStyle/>
          <a:p>
            <a:pPr lvl="0"/>
            <a:r>
              <a:rPr lang="en-US" dirty="0"/>
              <a:t>Read the </a:t>
            </a:r>
            <a:r>
              <a:rPr lang="en-US" b="1" i="1" u="sng" dirty="0">
                <a:hlinkClick r:id="rId3"/>
              </a:rPr>
              <a:t>Indiana VR Manual of Employment Services</a:t>
            </a:r>
            <a:r>
              <a:rPr lang="en-US" dirty="0"/>
              <a:t> so that you will understand the Job Readiness process and protocols (pages 8-9). Take notes and discuss how to maximize use of Job Readiness with your mentor or supervisor.</a:t>
            </a:r>
          </a:p>
        </p:txBody>
      </p:sp>
      <p:pic>
        <p:nvPicPr>
          <p:cNvPr id="41" name="Picture Placeholder 4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rot="20162773">
            <a:off x="6653879" y="2290755"/>
            <a:ext cx="927675" cy="1186208"/>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2644422"/>
            <a:ext cx="3977648" cy="746196"/>
          </a:xfrm>
        </p:spPr>
        <p:txBody>
          <a:bodyPr>
            <a:normAutofit/>
          </a:bodyPr>
          <a:lstStyle/>
          <a:p>
            <a:r>
              <a:rPr lang="en-US" dirty="0"/>
              <a:t>Review the </a:t>
            </a:r>
            <a:r>
              <a:rPr lang="en-US" i="1" dirty="0"/>
              <a:t>Shared Solutions</a:t>
            </a:r>
            <a:r>
              <a:rPr lang="en-US" dirty="0"/>
              <a:t> </a:t>
            </a:r>
            <a:r>
              <a:rPr lang="en-US" dirty="0" smtClean="0"/>
              <a:t>blog post</a:t>
            </a:r>
            <a:r>
              <a:rPr lang="en-US" b="1" dirty="0"/>
              <a:t>, </a:t>
            </a:r>
            <a:r>
              <a:rPr lang="en-US" b="1" u="sng" dirty="0">
                <a:hlinkClick r:id="rId5"/>
              </a:rPr>
              <a:t>“Job Ready, Set, Go!”</a:t>
            </a:r>
            <a:endParaRPr lang="en-US" b="1" dirty="0"/>
          </a:p>
        </p:txBody>
      </p:sp>
      <p:pic>
        <p:nvPicPr>
          <p:cNvPr id="42" name="Picture Placeholder 41"/>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6749916" y="3561731"/>
            <a:ext cx="885235" cy="793170"/>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690440"/>
            <a:ext cx="3977648" cy="731694"/>
          </a:xfrm>
        </p:spPr>
        <p:txBody>
          <a:bodyPr/>
          <a:lstStyle/>
          <a:p>
            <a:pPr lvl="0"/>
            <a:r>
              <a:rPr lang="en-US" dirty="0"/>
              <a:t>Shadow another colleague or your mentor as they develop and write a Job Readiness training plan.</a:t>
            </a:r>
          </a:p>
        </p:txBody>
      </p:sp>
      <p:pic>
        <p:nvPicPr>
          <p:cNvPr id="43" name="Picture Placeholder 42"/>
          <p:cNvPicPr>
            <a:picLocks noGrp="1" noChangeAspect="1"/>
          </p:cNvPicPr>
          <p:nvPr>
            <p:ph type="pic" sz="quarter" idx="16"/>
          </p:nvPr>
        </p:nvPicPr>
        <p:blipFill>
          <a:blip r:embed="rId7">
            <a:extLst>
              <a:ext uri="{28A0092B-C50C-407E-A947-70E740481C1C}">
                <a14:useLocalDpi xmlns:a14="http://schemas.microsoft.com/office/drawing/2010/main" val="0"/>
              </a:ext>
            </a:extLst>
          </a:blip>
          <a:stretch>
            <a:fillRect/>
          </a:stretch>
        </p:blipFill>
        <p:spPr>
          <a:xfrm>
            <a:off x="6604766" y="4702339"/>
            <a:ext cx="867530" cy="885235"/>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4779110"/>
            <a:ext cx="3977648" cy="731694"/>
          </a:xfrm>
        </p:spPr>
        <p:txBody>
          <a:bodyPr/>
          <a:lstStyle/>
          <a:p>
            <a:pPr lvl="0"/>
            <a:r>
              <a:rPr lang="en-US" dirty="0"/>
              <a:t>Refer to the Discovery section in the</a:t>
            </a:r>
            <a:r>
              <a:rPr lang="en-US" b="1" dirty="0"/>
              <a:t> </a:t>
            </a:r>
            <a:r>
              <a:rPr lang="en-US" b="1" u="sng" dirty="0">
                <a:hlinkClick r:id="rId8"/>
              </a:rPr>
              <a:t>Employment Services Update FAQ</a:t>
            </a:r>
            <a:r>
              <a:rPr lang="en-US" dirty="0"/>
              <a:t>, question 9.</a:t>
            </a:r>
          </a:p>
        </p:txBody>
      </p:sp>
    </p:spTree>
    <p:extLst>
      <p:ext uri="{BB962C8B-B14F-4D97-AF65-F5344CB8AC3E}">
        <p14:creationId xmlns:p14="http://schemas.microsoft.com/office/powerpoint/2010/main" val="3488359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18689D"/>
                </a:solidFill>
              </a:rPr>
              <a:t>4</a:t>
            </a:r>
            <a:endParaRPr lang="en-US" dirty="0">
              <a:solidFill>
                <a:srgbClr val="18689D"/>
              </a:solidFill>
            </a:endParaRPr>
          </a:p>
        </p:txBody>
      </p:sp>
      <p:sp>
        <p:nvSpPr>
          <p:cNvPr id="3" name="Title 2"/>
          <p:cNvSpPr>
            <a:spLocks noGrp="1"/>
          </p:cNvSpPr>
          <p:nvPr>
            <p:ph type="title"/>
          </p:nvPr>
        </p:nvSpPr>
        <p:spPr/>
        <p:txBody>
          <a:bodyPr>
            <a:normAutofit/>
          </a:bodyPr>
          <a:lstStyle/>
          <a:p>
            <a:r>
              <a:rPr lang="en-US" spc="0" dirty="0" smtClean="0"/>
              <a:t>Job Development</a:t>
            </a:r>
            <a:endParaRPr lang="en-US" spc="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49813" y="534952"/>
            <a:ext cx="3313876" cy="3965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7089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fontScale="90000"/>
          </a:bodyPr>
          <a:lstStyle/>
          <a:p>
            <a:r>
              <a:rPr lang="en-US" spc="0" dirty="0" smtClean="0"/>
              <a:t>The Job Development &amp; Placement Plan: </a:t>
            </a:r>
            <a:r>
              <a:rPr lang="en-US" sz="4000" spc="0" dirty="0" smtClean="0">
                <a:solidFill>
                  <a:schemeClr val="accent6">
                    <a:lumMod val="75000"/>
                  </a:schemeClr>
                </a:solidFill>
              </a:rPr>
              <a:t>Your to-do list</a:t>
            </a:r>
            <a:endParaRPr lang="en-US" sz="4000" spc="0" dirty="0">
              <a:solidFill>
                <a:schemeClr val="accent6">
                  <a:lumMod val="75000"/>
                </a:schemeClr>
              </a:solidFill>
            </a:endParaRPr>
          </a:p>
        </p:txBody>
      </p:sp>
      <p:sp>
        <p:nvSpPr>
          <p:cNvPr id="2" name="Rectangle 1"/>
          <p:cNvSpPr/>
          <p:nvPr/>
        </p:nvSpPr>
        <p:spPr>
          <a:xfrm>
            <a:off x="815891" y="3600370"/>
            <a:ext cx="4195578" cy="2062103"/>
          </a:xfrm>
          <a:prstGeom prst="rect">
            <a:avLst/>
          </a:prstGeom>
        </p:spPr>
        <p:txBody>
          <a:bodyPr wrap="square">
            <a:spAutoFit/>
          </a:bodyPr>
          <a:lstStyle/>
          <a:p>
            <a:r>
              <a:rPr lang="en-US" sz="1600" dirty="0">
                <a:solidFill>
                  <a:schemeClr val="bg1"/>
                </a:solidFill>
              </a:rPr>
              <a:t>The Job Development and Placement Plan will state the vocational recommendation, strategies for job development, expectations, roles, and responsibilities. During this process, the job seeker, </a:t>
            </a:r>
            <a:r>
              <a:rPr lang="en-US" sz="1600" dirty="0" smtClean="0">
                <a:solidFill>
                  <a:schemeClr val="bg1"/>
                </a:solidFill>
              </a:rPr>
              <a:t>you, </a:t>
            </a:r>
            <a:r>
              <a:rPr lang="en-US" sz="1600" dirty="0">
                <a:solidFill>
                  <a:schemeClr val="bg1"/>
                </a:solidFill>
              </a:rPr>
              <a:t>and the VR counselor can assemble a planning team that will create a list of prospective employers and assist with identifying goals.</a:t>
            </a:r>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749917" y="1267057"/>
            <a:ext cx="885235" cy="802244"/>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1098557"/>
            <a:ext cx="3783866" cy="1232825"/>
          </a:xfrm>
        </p:spPr>
        <p:txBody>
          <a:bodyPr>
            <a:normAutofit lnSpcReduction="10000"/>
          </a:bodyPr>
          <a:lstStyle/>
          <a:p>
            <a:pPr lvl="0"/>
            <a:r>
              <a:rPr lang="en-US" dirty="0"/>
              <a:t>Read Part B, the “Job Development and Placement Plan” section in the </a:t>
            </a:r>
            <a:r>
              <a:rPr lang="en-US" b="1" i="1" u="sng" dirty="0">
                <a:hlinkClick r:id="rId3"/>
              </a:rPr>
              <a:t>Hoosier Orientation Handbook on Employment</a:t>
            </a:r>
            <a:r>
              <a:rPr lang="en-US" i="1" dirty="0"/>
              <a:t> </a:t>
            </a:r>
            <a:r>
              <a:rPr lang="en-US" dirty="0"/>
              <a:t>on pages 58-59. Answer question 6 from page 59. Take notes as needed and discuss your response to the question with your mentor or supervisor.</a:t>
            </a:r>
          </a:p>
        </p:txBody>
      </p:sp>
      <p:pic>
        <p:nvPicPr>
          <p:cNvPr id="41" name="Picture Placeholder 4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631805" y="2213310"/>
            <a:ext cx="1086517" cy="1243051"/>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2412202"/>
            <a:ext cx="3783866" cy="978416"/>
          </a:xfrm>
        </p:spPr>
        <p:txBody>
          <a:bodyPr>
            <a:normAutofit/>
          </a:bodyPr>
          <a:lstStyle/>
          <a:p>
            <a:r>
              <a:rPr lang="en-US" dirty="0"/>
              <a:t>Watch the</a:t>
            </a:r>
            <a:r>
              <a:rPr lang="en-US" b="1" dirty="0"/>
              <a:t> </a:t>
            </a:r>
            <a:r>
              <a:rPr lang="en-US" b="1" u="sng" dirty="0" smtClean="0">
                <a:hlinkClick r:id="rId5"/>
              </a:rPr>
              <a:t>“how-to</a:t>
            </a:r>
            <a:r>
              <a:rPr lang="en-US" b="1" u="sng" dirty="0">
                <a:hlinkClick r:id="rId5"/>
              </a:rPr>
              <a:t>” video for the Job Development and Placement Plan form</a:t>
            </a:r>
            <a:r>
              <a:rPr lang="en-US" dirty="0"/>
              <a:t>. Take careful notes and bookmark this resource for recurring use and reference. </a:t>
            </a:r>
          </a:p>
        </p:txBody>
      </p:sp>
      <p:pic>
        <p:nvPicPr>
          <p:cNvPr id="42" name="Picture Placeholder 4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749916" y="3689633"/>
            <a:ext cx="885235" cy="802244"/>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3690439"/>
            <a:ext cx="3977648" cy="1112567"/>
          </a:xfrm>
        </p:spPr>
        <p:txBody>
          <a:bodyPr>
            <a:normAutofit/>
          </a:bodyPr>
          <a:lstStyle/>
          <a:p>
            <a:pPr lvl="0"/>
            <a:r>
              <a:rPr lang="en-US" dirty="0"/>
              <a:t>Read the </a:t>
            </a:r>
            <a:r>
              <a:rPr lang="en-US" b="1" i="1" u="sng" dirty="0">
                <a:hlinkClick r:id="rId6"/>
              </a:rPr>
              <a:t>Indiana VR Manual of Employment Services</a:t>
            </a:r>
            <a:r>
              <a:rPr lang="en-US" b="1" i="1" dirty="0"/>
              <a:t> </a:t>
            </a:r>
            <a:r>
              <a:rPr lang="en-US" dirty="0"/>
              <a:t>to better understand the process and protocol for the Job Development and Placement Plan (pages 11, 24, and 30). Take notes and discuss with your mentor or supervisor. </a:t>
            </a:r>
          </a:p>
        </p:txBody>
      </p:sp>
      <p:pic>
        <p:nvPicPr>
          <p:cNvPr id="43" name="Picture Placeholder 42"/>
          <p:cNvPicPr>
            <a:picLocks noGrp="1" noChangeAspect="1"/>
          </p:cNvPicPr>
          <p:nvPr>
            <p:ph type="pic" sz="quarter" idx="16"/>
          </p:nvPr>
        </p:nvPicPr>
        <p:blipFill>
          <a:blip r:embed="rId7">
            <a:extLst>
              <a:ext uri="{28A0092B-C50C-407E-A947-70E740481C1C}">
                <a14:useLocalDpi xmlns:a14="http://schemas.microsoft.com/office/drawing/2010/main" val="0"/>
              </a:ext>
            </a:extLst>
          </a:blip>
          <a:stretch>
            <a:fillRect/>
          </a:stretch>
        </p:blipFill>
        <p:spPr>
          <a:xfrm rot="20225135">
            <a:off x="6706639" y="4905793"/>
            <a:ext cx="807842" cy="1032979"/>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5144957"/>
            <a:ext cx="3977648" cy="731694"/>
          </a:xfrm>
        </p:spPr>
        <p:txBody>
          <a:bodyPr/>
          <a:lstStyle/>
          <a:p>
            <a:pPr lvl="0"/>
            <a:r>
              <a:rPr lang="en-US" dirty="0"/>
              <a:t>Review questions 1-9 in the “Job Development and Placement Plan Form” section of the </a:t>
            </a:r>
            <a:r>
              <a:rPr lang="en-US" b="1" u="sng" dirty="0">
                <a:hlinkClick r:id="rId8"/>
              </a:rPr>
              <a:t>Employment Services Update FAQ</a:t>
            </a:r>
            <a:r>
              <a:rPr lang="en-US" b="1" dirty="0"/>
              <a:t>. </a:t>
            </a:r>
          </a:p>
        </p:txBody>
      </p:sp>
    </p:spTree>
    <p:extLst>
      <p:ext uri="{BB962C8B-B14F-4D97-AF65-F5344CB8AC3E}">
        <p14:creationId xmlns:p14="http://schemas.microsoft.com/office/powerpoint/2010/main" val="251535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Table of Contents</a:t>
            </a:r>
            <a:endParaRPr lang="en-US" dirty="0"/>
          </a:p>
        </p:txBody>
      </p:sp>
      <p:sp>
        <p:nvSpPr>
          <p:cNvPr id="5" name="TextBox 4"/>
          <p:cNvSpPr txBox="1"/>
          <p:nvPr/>
        </p:nvSpPr>
        <p:spPr>
          <a:xfrm>
            <a:off x="4296697" y="1"/>
            <a:ext cx="7895303" cy="7058343"/>
          </a:xfrm>
          <a:prstGeom prst="rect">
            <a:avLst/>
          </a:prstGeom>
          <a:solidFill>
            <a:schemeClr val="bg2">
              <a:lumMod val="20000"/>
              <a:lumOff val="80000"/>
            </a:schemeClr>
          </a:solidFill>
        </p:spPr>
        <p:txBody>
          <a:bodyPr wrap="square" rtlCol="0">
            <a:spAutoFit/>
          </a:bodyPr>
          <a:lstStyle/>
          <a:p>
            <a:pPr>
              <a:spcBef>
                <a:spcPts val="1200"/>
              </a:spcBef>
              <a:spcAft>
                <a:spcPts val="1200"/>
              </a:spcAft>
            </a:pPr>
            <a:endParaRPr lang="en-US" b="1" dirty="0" smtClean="0">
              <a:solidFill>
                <a:schemeClr val="accent2">
                  <a:lumMod val="90000"/>
                  <a:lumOff val="10000"/>
                </a:schemeClr>
              </a:solidFill>
            </a:endParaRPr>
          </a:p>
          <a:p>
            <a:pPr lvl="1">
              <a:spcBef>
                <a:spcPts val="1200"/>
              </a:spcBef>
              <a:spcAft>
                <a:spcPts val="1000"/>
              </a:spcAft>
            </a:pPr>
            <a:r>
              <a:rPr lang="en-US" sz="2000" b="1" dirty="0" smtClean="0">
                <a:solidFill>
                  <a:schemeClr val="accent1">
                    <a:lumMod val="75000"/>
                  </a:schemeClr>
                </a:solidFill>
              </a:rPr>
              <a:t>Introduction  4</a:t>
            </a:r>
          </a:p>
          <a:p>
            <a:pPr lvl="1">
              <a:spcAft>
                <a:spcPts val="1000"/>
              </a:spcAft>
            </a:pPr>
            <a:r>
              <a:rPr lang="en-US" sz="2000" b="1" dirty="0" smtClean="0">
                <a:solidFill>
                  <a:schemeClr val="accent1">
                    <a:lumMod val="75000"/>
                  </a:schemeClr>
                </a:solidFill>
              </a:rPr>
              <a:t>Find a Mentor  7</a:t>
            </a:r>
          </a:p>
          <a:p>
            <a:pPr lvl="1">
              <a:spcAft>
                <a:spcPts val="1000"/>
              </a:spcAft>
            </a:pPr>
            <a:r>
              <a:rPr lang="en-US" sz="2000" b="1" dirty="0" smtClean="0">
                <a:solidFill>
                  <a:schemeClr val="accent1">
                    <a:lumMod val="75000"/>
                  </a:schemeClr>
                </a:solidFill>
              </a:rPr>
              <a:t>General Information  10</a:t>
            </a:r>
          </a:p>
          <a:p>
            <a:pPr lvl="2">
              <a:spcAft>
                <a:spcPts val="1000"/>
              </a:spcAft>
            </a:pPr>
            <a:r>
              <a:rPr lang="en-US" b="1" dirty="0" smtClean="0">
                <a:solidFill>
                  <a:srgbClr val="3B7579"/>
                </a:solidFill>
              </a:rPr>
              <a:t>Your Go-To References  13</a:t>
            </a:r>
          </a:p>
          <a:p>
            <a:pPr marL="1200150" lvl="3" indent="-285750">
              <a:spcAft>
                <a:spcPts val="1000"/>
              </a:spcAft>
              <a:buAutoNum type="arabicPeriod"/>
            </a:pPr>
            <a:r>
              <a:rPr lang="en-US" b="1" dirty="0" smtClean="0"/>
              <a:t>Supported Employment: Foundations &amp; Philosophy  15  </a:t>
            </a:r>
          </a:p>
          <a:p>
            <a:pPr marL="457200" lvl="2">
              <a:spcAft>
                <a:spcPts val="1000"/>
              </a:spcAft>
            </a:pPr>
            <a:r>
              <a:rPr lang="en-US" sz="2000" b="1" dirty="0" smtClean="0">
                <a:solidFill>
                  <a:schemeClr val="accent1">
                    <a:lumMod val="75000"/>
                  </a:schemeClr>
                </a:solidFill>
              </a:rPr>
              <a:t>The Work You’ll Be Doing  18</a:t>
            </a:r>
          </a:p>
          <a:p>
            <a:pPr marL="914400" lvl="3">
              <a:spcAft>
                <a:spcPts val="1000"/>
              </a:spcAft>
            </a:pPr>
            <a:r>
              <a:rPr lang="en-US" b="1" dirty="0" smtClean="0">
                <a:solidFill>
                  <a:srgbClr val="3B7579"/>
                </a:solidFill>
              </a:rPr>
              <a:t>Your Go-To VR Forms  19</a:t>
            </a:r>
          </a:p>
          <a:p>
            <a:pPr marL="914400" lvl="3">
              <a:spcAft>
                <a:spcPts val="1000"/>
              </a:spcAft>
            </a:pPr>
            <a:r>
              <a:rPr lang="en-US" b="1" dirty="0" smtClean="0"/>
              <a:t>2. Discovery  21</a:t>
            </a:r>
          </a:p>
          <a:p>
            <a:pPr marL="914400" lvl="3">
              <a:spcAft>
                <a:spcPts val="1000"/>
              </a:spcAft>
            </a:pPr>
            <a:r>
              <a:rPr lang="en-US" b="1" dirty="0" smtClean="0"/>
              <a:t>3. Job Readiness  26</a:t>
            </a:r>
          </a:p>
          <a:p>
            <a:pPr marL="914400" lvl="3">
              <a:spcAft>
                <a:spcPts val="1000"/>
              </a:spcAft>
            </a:pPr>
            <a:r>
              <a:rPr lang="en-US" dirty="0" smtClean="0"/>
              <a:t>4. </a:t>
            </a:r>
            <a:r>
              <a:rPr lang="en-US" b="1" dirty="0" smtClean="0"/>
              <a:t>Job Development  28</a:t>
            </a:r>
          </a:p>
          <a:p>
            <a:pPr marL="914400" lvl="3">
              <a:spcAft>
                <a:spcPts val="1000"/>
              </a:spcAft>
            </a:pPr>
            <a:r>
              <a:rPr lang="en-US" b="1" dirty="0" smtClean="0"/>
              <a:t>5. Job Placement Training &amp; Supports  32</a:t>
            </a:r>
          </a:p>
          <a:p>
            <a:pPr marL="914400" lvl="3">
              <a:spcAft>
                <a:spcPts val="1000"/>
              </a:spcAft>
            </a:pPr>
            <a:r>
              <a:rPr lang="en-US" b="1" dirty="0" smtClean="0"/>
              <a:t>6. Stabilization  37</a:t>
            </a:r>
          </a:p>
          <a:p>
            <a:pPr marL="914400" lvl="3">
              <a:spcAft>
                <a:spcPts val="1000"/>
              </a:spcAft>
            </a:pPr>
            <a:r>
              <a:rPr lang="en-US" b="1" dirty="0" smtClean="0"/>
              <a:t>7. Extended Services &amp; Ongoing Supports  39</a:t>
            </a:r>
          </a:p>
          <a:p>
            <a:pPr marL="457200" lvl="2">
              <a:spcAft>
                <a:spcPts val="1000"/>
              </a:spcAft>
            </a:pPr>
            <a:r>
              <a:rPr lang="en-US" sz="2000" b="1" dirty="0" smtClean="0">
                <a:solidFill>
                  <a:schemeClr val="accent1">
                    <a:lumMod val="75000"/>
                  </a:schemeClr>
                </a:solidFill>
              </a:rPr>
              <a:t>Training for Indiana Employment Specialists  41</a:t>
            </a:r>
          </a:p>
          <a:p>
            <a:pPr marL="342900" indent="-342900">
              <a:buAutoNum type="arabicPeriod"/>
            </a:pPr>
            <a:endParaRPr lang="en-US" dirty="0"/>
          </a:p>
          <a:p>
            <a:pPr marL="342900" indent="-342900">
              <a:buAutoNum type="arabicPeriod"/>
            </a:pPr>
            <a:endParaRPr lang="en-US" dirty="0" smtClean="0"/>
          </a:p>
        </p:txBody>
      </p:sp>
    </p:spTree>
    <p:extLst>
      <p:ext uri="{BB962C8B-B14F-4D97-AF65-F5344CB8AC3E}">
        <p14:creationId xmlns:p14="http://schemas.microsoft.com/office/powerpoint/2010/main" val="890855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a:bodyPr>
          <a:lstStyle/>
          <a:p>
            <a:r>
              <a:rPr lang="en-US" spc="0" dirty="0" smtClean="0"/>
              <a:t>Job Development: </a:t>
            </a: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2" name="Rectangle 1"/>
          <p:cNvSpPr/>
          <p:nvPr/>
        </p:nvSpPr>
        <p:spPr>
          <a:xfrm>
            <a:off x="777391" y="3559291"/>
            <a:ext cx="4135767" cy="1323439"/>
          </a:xfrm>
          <a:prstGeom prst="rect">
            <a:avLst/>
          </a:prstGeom>
        </p:spPr>
        <p:txBody>
          <a:bodyPr wrap="square">
            <a:spAutoFit/>
          </a:bodyPr>
          <a:lstStyle/>
          <a:p>
            <a:r>
              <a:rPr lang="en-US" sz="1600" dirty="0" smtClean="0">
                <a:solidFill>
                  <a:schemeClr val="bg1"/>
                </a:solidFill>
              </a:rPr>
              <a:t>During </a:t>
            </a:r>
            <a:r>
              <a:rPr lang="en-US" sz="1600" dirty="0">
                <a:solidFill>
                  <a:schemeClr val="bg1"/>
                </a:solidFill>
              </a:rPr>
              <a:t>J</a:t>
            </a:r>
            <a:r>
              <a:rPr lang="en-US" sz="1600" dirty="0" smtClean="0">
                <a:solidFill>
                  <a:schemeClr val="bg1"/>
                </a:solidFill>
              </a:rPr>
              <a:t>ob </a:t>
            </a:r>
            <a:r>
              <a:rPr lang="en-US" sz="1600" dirty="0">
                <a:solidFill>
                  <a:schemeClr val="bg1"/>
                </a:solidFill>
              </a:rPr>
              <a:t>D</a:t>
            </a:r>
            <a:r>
              <a:rPr lang="en-US" sz="1600" dirty="0" smtClean="0">
                <a:solidFill>
                  <a:schemeClr val="bg1"/>
                </a:solidFill>
              </a:rPr>
              <a:t>evelopment, the </a:t>
            </a:r>
            <a:r>
              <a:rPr lang="en-US" sz="1600" dirty="0">
                <a:solidFill>
                  <a:schemeClr val="bg1"/>
                </a:solidFill>
              </a:rPr>
              <a:t>team will recommend ideal job characteristics, address concerns and barriers to employment, suggest support techniques, and/or commit to providing supports.</a:t>
            </a:r>
          </a:p>
        </p:txBody>
      </p:sp>
      <p:pic>
        <p:nvPicPr>
          <p:cNvPr id="41" name="Picture Placeholder 40"/>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664062" y="1373562"/>
            <a:ext cx="1012971" cy="918005"/>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4" y="1373562"/>
            <a:ext cx="3783866" cy="978416"/>
          </a:xfrm>
        </p:spPr>
        <p:txBody>
          <a:bodyPr>
            <a:normAutofit/>
          </a:bodyPr>
          <a:lstStyle/>
          <a:p>
            <a:pPr lvl="0"/>
            <a:r>
              <a:rPr lang="en-US" dirty="0"/>
              <a:t>Read the </a:t>
            </a:r>
            <a:r>
              <a:rPr lang="en-US" b="1" i="1" u="sng" dirty="0">
                <a:hlinkClick r:id="rId3"/>
              </a:rPr>
              <a:t>Indiana VR Manual of Employment Services</a:t>
            </a:r>
            <a:r>
              <a:rPr lang="en-US" dirty="0"/>
              <a:t>, pages 10-11, to better understand job development with the VR system. Take notes and discuss with your mentor or supervisor.</a:t>
            </a:r>
          </a:p>
        </p:txBody>
      </p:sp>
      <p:pic>
        <p:nvPicPr>
          <p:cNvPr id="42" name="Picture Placeholder 41"/>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664062" y="2778365"/>
            <a:ext cx="988381" cy="1046521"/>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2669099"/>
            <a:ext cx="3977648" cy="1112567"/>
          </a:xfrm>
        </p:spPr>
        <p:txBody>
          <a:bodyPr>
            <a:normAutofit/>
          </a:bodyPr>
          <a:lstStyle/>
          <a:p>
            <a:pPr lvl="0"/>
            <a:r>
              <a:rPr lang="en-US" dirty="0"/>
              <a:t>Complete </a:t>
            </a:r>
            <a:r>
              <a:rPr lang="en-US" b="1" u="sng" dirty="0">
                <a:hlinkClick r:id="rId5"/>
              </a:rPr>
              <a:t>Resource Ownership</a:t>
            </a:r>
            <a:r>
              <a:rPr lang="en-US" dirty="0"/>
              <a:t>, a brief, online course offered free from the Center on Community Living and Careers. </a:t>
            </a:r>
          </a:p>
        </p:txBody>
      </p:sp>
      <p:pic>
        <p:nvPicPr>
          <p:cNvPr id="43" name="Picture Placeholder 42"/>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6765762" y="4221010"/>
            <a:ext cx="809573" cy="885235"/>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4213108"/>
            <a:ext cx="3977648" cy="1673970"/>
          </a:xfrm>
        </p:spPr>
        <p:txBody>
          <a:bodyPr>
            <a:normAutofit/>
          </a:bodyPr>
          <a:lstStyle/>
          <a:p>
            <a:pPr lvl="0"/>
            <a:r>
              <a:rPr lang="en-US" dirty="0"/>
              <a:t>Review the </a:t>
            </a:r>
            <a:r>
              <a:rPr lang="en-US" b="1" u="sng" dirty="0">
                <a:solidFill>
                  <a:srgbClr val="C00000"/>
                </a:solidFill>
                <a:hlinkClick r:id="rId7"/>
              </a:rPr>
              <a:t>Employment Services Activity Guide</a:t>
            </a:r>
            <a:r>
              <a:rPr lang="en-US" dirty="0">
                <a:solidFill>
                  <a:schemeClr val="tx1"/>
                </a:solidFill>
              </a:rPr>
              <a:t>,</a:t>
            </a:r>
            <a:r>
              <a:rPr lang="en-US" dirty="0">
                <a:solidFill>
                  <a:srgbClr val="C00000"/>
                </a:solidFill>
              </a:rPr>
              <a:t> </a:t>
            </a:r>
            <a:r>
              <a:rPr lang="en-US" dirty="0"/>
              <a:t>Milestone 1 Job Development Phase, found on page 3.  (You can download the Guide from the “Employment Services: Information for Providers” page of the Center on Community Living and Careers website.) Talk with your mentor or supervisor about how to use the guide for each person on your caseload.</a:t>
            </a:r>
          </a:p>
        </p:txBody>
      </p:sp>
    </p:spTree>
    <p:extLst>
      <p:ext uri="{BB962C8B-B14F-4D97-AF65-F5344CB8AC3E}">
        <p14:creationId xmlns:p14="http://schemas.microsoft.com/office/powerpoint/2010/main" val="3032539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fontScale="90000"/>
          </a:bodyPr>
          <a:lstStyle/>
          <a:p>
            <a:r>
              <a:rPr lang="en-US" spc="0" dirty="0" smtClean="0"/>
              <a:t>Job Development: </a:t>
            </a:r>
            <a:r>
              <a:rPr lang="en-US" sz="3600" spc="0" dirty="0" smtClean="0">
                <a:solidFill>
                  <a:schemeClr val="accent6">
                    <a:lumMod val="75000"/>
                  </a:schemeClr>
                </a:solidFill>
              </a:rPr>
              <a:t>Your to-do list, </a:t>
            </a:r>
            <a:r>
              <a:rPr lang="en-US" sz="2200" i="1" spc="0" dirty="0" smtClean="0"/>
              <a:t>continued</a:t>
            </a:r>
            <a:endParaRPr lang="en-US" sz="2200" i="1" spc="0" dirty="0"/>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749912" y="571511"/>
            <a:ext cx="924382" cy="1057557"/>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606392"/>
            <a:ext cx="3783866" cy="1482290"/>
          </a:xfrm>
        </p:spPr>
        <p:txBody>
          <a:bodyPr>
            <a:normAutofit/>
          </a:bodyPr>
          <a:lstStyle/>
          <a:p>
            <a:pPr lvl="0"/>
            <a:r>
              <a:rPr lang="en-US" dirty="0"/>
              <a:t>Watch </a:t>
            </a:r>
            <a:r>
              <a:rPr lang="en-US" b="1" u="sng" dirty="0">
                <a:hlinkClick r:id="rId3"/>
              </a:rPr>
              <a:t>“Employer Engagement Strategies and Effective Job Development: A </a:t>
            </a:r>
            <a:r>
              <a:rPr lang="en-US" b="1" u="sng" dirty="0" err="1">
                <a:hlinkClick r:id="rId3"/>
              </a:rPr>
              <a:t>Multidementional</a:t>
            </a:r>
            <a:r>
              <a:rPr lang="en-US" b="1" u="sng" dirty="0">
                <a:hlinkClick r:id="rId3"/>
              </a:rPr>
              <a:t> Approach,”</a:t>
            </a:r>
            <a:r>
              <a:rPr lang="en-US" dirty="0"/>
              <a:t> a video from Virginia Commonwealth University’s Rehabilitation Research and Training Center (VCU-RRTC) and from Griffin-</a:t>
            </a:r>
            <a:r>
              <a:rPr lang="en-US" dirty="0" err="1"/>
              <a:t>Hammis</a:t>
            </a:r>
            <a:r>
              <a:rPr lang="en-US" dirty="0"/>
              <a:t> </a:t>
            </a:r>
            <a:r>
              <a:rPr lang="en-US" dirty="0" smtClean="0"/>
              <a:t>Associates. </a:t>
            </a:r>
            <a:endParaRPr lang="en-US" dirty="0"/>
          </a:p>
        </p:txBody>
      </p:sp>
      <p:pic>
        <p:nvPicPr>
          <p:cNvPr id="4" name="Picture 3"/>
          <p:cNvPicPr>
            <a:picLocks noChangeAspect="1"/>
          </p:cNvPicPr>
          <p:nvPr/>
        </p:nvPicPr>
        <p:blipFill>
          <a:blip r:embed="rId4"/>
          <a:stretch>
            <a:fillRect/>
          </a:stretch>
        </p:blipFill>
        <p:spPr>
          <a:xfrm>
            <a:off x="6708475" y="1913984"/>
            <a:ext cx="926672" cy="1054699"/>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4" y="2058905"/>
            <a:ext cx="3783866" cy="978416"/>
          </a:xfrm>
        </p:spPr>
        <p:txBody>
          <a:bodyPr>
            <a:normAutofit/>
          </a:bodyPr>
          <a:lstStyle/>
          <a:p>
            <a:pPr lvl="0"/>
            <a:r>
              <a:rPr lang="en-US" dirty="0"/>
              <a:t>Watch </a:t>
            </a:r>
            <a:r>
              <a:rPr lang="en-US" b="1" u="sng" dirty="0">
                <a:hlinkClick r:id="rId5"/>
              </a:rPr>
              <a:t>“The Pathway from Discovery to Job Development: Essential Steps for Customized Employment Success,”</a:t>
            </a:r>
            <a:r>
              <a:rPr lang="en-US" b="1" dirty="0"/>
              <a:t> </a:t>
            </a:r>
            <a:r>
              <a:rPr lang="en-US" dirty="0"/>
              <a:t>a video from VCU-RRTC and from Griffin-</a:t>
            </a:r>
            <a:r>
              <a:rPr lang="en-US" dirty="0" err="1"/>
              <a:t>Hammis</a:t>
            </a:r>
            <a:r>
              <a:rPr lang="en-US" dirty="0"/>
              <a:t> </a:t>
            </a:r>
            <a:r>
              <a:rPr lang="en-US" dirty="0" smtClean="0"/>
              <a:t>Associates.</a:t>
            </a:r>
            <a:endParaRPr lang="en-US" dirty="0"/>
          </a:p>
        </p:txBody>
      </p:sp>
      <p:pic>
        <p:nvPicPr>
          <p:cNvPr id="42" name="Picture Placeholder 41"/>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6637609" y="2997491"/>
            <a:ext cx="867530" cy="885235"/>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2987934"/>
            <a:ext cx="3977648" cy="813977"/>
          </a:xfrm>
        </p:spPr>
        <p:txBody>
          <a:bodyPr>
            <a:normAutofit/>
          </a:bodyPr>
          <a:lstStyle/>
          <a:p>
            <a:pPr lvl="0"/>
            <a:r>
              <a:rPr lang="en-US" dirty="0"/>
              <a:t>Read the </a:t>
            </a:r>
            <a:r>
              <a:rPr lang="en-US" i="1" dirty="0"/>
              <a:t>Shared Solutions </a:t>
            </a:r>
            <a:r>
              <a:rPr lang="en-US" dirty="0" smtClean="0"/>
              <a:t>post, </a:t>
            </a:r>
            <a:r>
              <a:rPr lang="en-US" b="1" u="sng" dirty="0">
                <a:hlinkClick r:id="rId7"/>
              </a:rPr>
              <a:t>“The Visual Resume: Helping Your Job Seeker Compete.”</a:t>
            </a:r>
            <a:endParaRPr lang="en-US" b="1" dirty="0"/>
          </a:p>
        </p:txBody>
      </p:sp>
      <p:pic>
        <p:nvPicPr>
          <p:cNvPr id="43" name="Picture Placeholder 42"/>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6630586" y="3852992"/>
            <a:ext cx="870968" cy="888743"/>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3752524"/>
            <a:ext cx="3977648" cy="1145117"/>
          </a:xfrm>
        </p:spPr>
        <p:txBody>
          <a:bodyPr>
            <a:normAutofit/>
          </a:bodyPr>
          <a:lstStyle/>
          <a:p>
            <a:pPr lvl="0"/>
            <a:r>
              <a:rPr lang="en-US" dirty="0"/>
              <a:t>Read </a:t>
            </a:r>
            <a:r>
              <a:rPr lang="en-US" b="1" u="sng" dirty="0">
                <a:hlinkClick r:id="rId8"/>
              </a:rPr>
              <a:t>“Rural Routes: Promising Supported Employment Practices in America’s Frontier,”</a:t>
            </a:r>
            <a:r>
              <a:rPr lang="en-US" b="1" dirty="0"/>
              <a:t> </a:t>
            </a:r>
            <a:r>
              <a:rPr lang="en-US" dirty="0"/>
              <a:t>an article from Cary Griffin, CEO of Griffin-</a:t>
            </a:r>
            <a:r>
              <a:rPr lang="en-US" dirty="0" err="1"/>
              <a:t>Hammis</a:t>
            </a:r>
            <a:r>
              <a:rPr lang="en-US" dirty="0"/>
              <a:t> Associates, Inc.</a:t>
            </a:r>
          </a:p>
        </p:txBody>
      </p:sp>
      <p:pic>
        <p:nvPicPr>
          <p:cNvPr id="6" name="Picture 5"/>
          <p:cNvPicPr>
            <a:picLocks noChangeAspect="1"/>
          </p:cNvPicPr>
          <p:nvPr/>
        </p:nvPicPr>
        <p:blipFill>
          <a:blip r:embed="rId9"/>
          <a:stretch>
            <a:fillRect/>
          </a:stretch>
        </p:blipFill>
        <p:spPr>
          <a:xfrm>
            <a:off x="6669512" y="4647316"/>
            <a:ext cx="1085182" cy="883997"/>
          </a:xfrm>
          <a:prstGeom prst="rect">
            <a:avLst/>
          </a:prstGeom>
        </p:spPr>
      </p:pic>
      <p:sp>
        <p:nvSpPr>
          <p:cNvPr id="11"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4798867"/>
            <a:ext cx="3977648" cy="813977"/>
          </a:xfrm>
        </p:spPr>
        <p:txBody>
          <a:bodyPr>
            <a:normAutofit/>
          </a:bodyPr>
          <a:lstStyle/>
          <a:p>
            <a:pPr lvl="0"/>
            <a:r>
              <a:rPr lang="en-US" dirty="0"/>
              <a:t>Visit the Center on Community Living and Career’s </a:t>
            </a:r>
            <a:r>
              <a:rPr lang="en-US" b="1" u="sng" dirty="0">
                <a:hlinkClick r:id="rId10"/>
              </a:rPr>
              <a:t>Self-Employment information</a:t>
            </a:r>
            <a:r>
              <a:rPr lang="en-US" b="1" dirty="0"/>
              <a:t> </a:t>
            </a:r>
            <a:r>
              <a:rPr lang="en-US" dirty="0"/>
              <a:t>page.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2848" y="5462752"/>
            <a:ext cx="872291" cy="890093"/>
          </a:xfrm>
          <a:prstGeom prst="rect">
            <a:avLst/>
          </a:prstGeom>
        </p:spPr>
      </p:pic>
      <p:sp>
        <p:nvSpPr>
          <p:cNvPr id="13"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5544917"/>
            <a:ext cx="3977648" cy="961761"/>
          </a:xfrm>
        </p:spPr>
        <p:txBody>
          <a:bodyPr>
            <a:normAutofit/>
          </a:bodyPr>
          <a:lstStyle/>
          <a:p>
            <a:pPr lvl="0"/>
            <a:r>
              <a:rPr lang="en-US" dirty="0" smtClean="0"/>
              <a:t>Read </a:t>
            </a:r>
            <a:r>
              <a:rPr lang="en-US" b="1" dirty="0" smtClean="0">
                <a:hlinkClick r:id="rId11"/>
              </a:rPr>
              <a:t>“Meaningful Work and Recovery,”</a:t>
            </a:r>
            <a:r>
              <a:rPr lang="en-US" dirty="0" smtClean="0"/>
              <a:t> on the Mental Health America website. </a:t>
            </a:r>
            <a:endParaRPr lang="en-US" dirty="0"/>
          </a:p>
        </p:txBody>
      </p:sp>
    </p:spTree>
    <p:extLst>
      <p:ext uri="{BB962C8B-B14F-4D97-AF65-F5344CB8AC3E}">
        <p14:creationId xmlns:p14="http://schemas.microsoft.com/office/powerpoint/2010/main" val="323564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1B689D"/>
                </a:solidFill>
              </a:rPr>
              <a:t>5</a:t>
            </a:r>
            <a:endParaRPr lang="en-US" dirty="0">
              <a:solidFill>
                <a:srgbClr val="1B689D"/>
              </a:solidFill>
            </a:endParaRPr>
          </a:p>
        </p:txBody>
      </p:sp>
      <p:sp>
        <p:nvSpPr>
          <p:cNvPr id="3" name="Title 2"/>
          <p:cNvSpPr>
            <a:spLocks noGrp="1"/>
          </p:cNvSpPr>
          <p:nvPr>
            <p:ph type="title"/>
          </p:nvPr>
        </p:nvSpPr>
        <p:spPr/>
        <p:txBody>
          <a:bodyPr>
            <a:normAutofit fontScale="90000"/>
          </a:bodyPr>
          <a:lstStyle/>
          <a:p>
            <a:r>
              <a:rPr lang="en-US" spc="0" dirty="0" smtClean="0"/>
              <a:t>Job Placement Training &amp; Supports</a:t>
            </a:r>
            <a:endParaRPr lang="en-US" spc="0"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853956" y="567891"/>
            <a:ext cx="3773004" cy="3932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20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fontScale="90000"/>
          </a:bodyPr>
          <a:lstStyle/>
          <a:p>
            <a:r>
              <a:rPr lang="en-US" spc="0" dirty="0" smtClean="0"/>
              <a:t>Job Placement Training &amp; Supports : </a:t>
            </a:r>
            <a:br>
              <a:rPr lang="en-US" spc="0" dirty="0" smtClean="0"/>
            </a:b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3" name="Rectangle 2"/>
          <p:cNvSpPr/>
          <p:nvPr/>
        </p:nvSpPr>
        <p:spPr>
          <a:xfrm>
            <a:off x="767111" y="3586807"/>
            <a:ext cx="4164750" cy="1569660"/>
          </a:xfrm>
          <a:prstGeom prst="rect">
            <a:avLst/>
          </a:prstGeom>
        </p:spPr>
        <p:txBody>
          <a:bodyPr wrap="square">
            <a:spAutoFit/>
          </a:bodyPr>
          <a:lstStyle/>
          <a:p>
            <a:r>
              <a:rPr lang="en-US" sz="1600" dirty="0">
                <a:solidFill>
                  <a:schemeClr val="bg1"/>
                </a:solidFill>
              </a:rPr>
              <a:t>Once a </a:t>
            </a:r>
            <a:r>
              <a:rPr lang="en-US" sz="1600" dirty="0" smtClean="0">
                <a:solidFill>
                  <a:schemeClr val="bg1"/>
                </a:solidFill>
              </a:rPr>
              <a:t>VR participant </a:t>
            </a:r>
            <a:r>
              <a:rPr lang="en-US" sz="1600" dirty="0">
                <a:solidFill>
                  <a:schemeClr val="bg1"/>
                </a:solidFill>
              </a:rPr>
              <a:t>has obtained employment in line with their </a:t>
            </a:r>
            <a:r>
              <a:rPr lang="en-US" sz="1600" dirty="0" smtClean="0">
                <a:solidFill>
                  <a:schemeClr val="bg1"/>
                </a:solidFill>
              </a:rPr>
              <a:t>Individualized Plan for Employment </a:t>
            </a:r>
            <a:r>
              <a:rPr lang="en-US" sz="1600" dirty="0">
                <a:solidFill>
                  <a:schemeClr val="bg1"/>
                </a:solidFill>
              </a:rPr>
              <a:t>goal, you should submit the Notice of Job Offer to VR for approval as soon as possible, preferably at least two business days prior to the job start date. </a:t>
            </a:r>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749917" y="619316"/>
            <a:ext cx="809573" cy="885235"/>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747316"/>
            <a:ext cx="3783866" cy="706099"/>
          </a:xfrm>
        </p:spPr>
        <p:txBody>
          <a:bodyPr>
            <a:normAutofit/>
          </a:bodyPr>
          <a:lstStyle/>
          <a:p>
            <a:pPr lvl="0"/>
            <a:r>
              <a:rPr lang="en-US" dirty="0"/>
              <a:t>Review the </a:t>
            </a:r>
            <a:r>
              <a:rPr lang="en-US" b="1" u="sng" dirty="0">
                <a:hlinkClick r:id="rId3"/>
              </a:rPr>
              <a:t>Notice of Job Of</a:t>
            </a:r>
            <a:r>
              <a:rPr lang="en-US" u="sng" dirty="0">
                <a:hlinkClick r:id="rId3"/>
              </a:rPr>
              <a:t>f</a:t>
            </a:r>
            <a:r>
              <a:rPr lang="en-US" b="1" u="sng" dirty="0">
                <a:hlinkClick r:id="rId3"/>
              </a:rPr>
              <a:t>er</a:t>
            </a:r>
            <a:r>
              <a:rPr lang="en-US" dirty="0"/>
              <a:t> (NOJO) form.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218" y="1359788"/>
            <a:ext cx="984765" cy="892443"/>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4" y="1420990"/>
            <a:ext cx="3783866" cy="978416"/>
          </a:xfrm>
        </p:spPr>
        <p:txBody>
          <a:bodyPr>
            <a:normAutofit lnSpcReduction="10000"/>
          </a:bodyPr>
          <a:lstStyle/>
          <a:p>
            <a:pPr lvl="0"/>
            <a:r>
              <a:rPr lang="en-US" dirty="0"/>
              <a:t>Read the </a:t>
            </a:r>
            <a:r>
              <a:rPr lang="en-US" b="1" i="1" u="sng" dirty="0">
                <a:hlinkClick r:id="rId5"/>
              </a:rPr>
              <a:t>Indiana VR Manual of Employment Services</a:t>
            </a:r>
            <a:r>
              <a:rPr lang="en-US" i="1" dirty="0"/>
              <a:t> </a:t>
            </a:r>
            <a:r>
              <a:rPr lang="en-US" dirty="0"/>
              <a:t>to better understand the process and protocol for using the NOJO (pages 4 and 30). Take notes and discuss NOJO with your mentor or supervisor.</a:t>
            </a:r>
          </a:p>
        </p:txBody>
      </p:sp>
      <p:pic>
        <p:nvPicPr>
          <p:cNvPr id="41" name="Picture Placeholder 40"/>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6557206" y="2431961"/>
            <a:ext cx="867530" cy="885235"/>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2488220"/>
            <a:ext cx="3977648" cy="1112567"/>
          </a:xfrm>
        </p:spPr>
        <p:txBody>
          <a:bodyPr>
            <a:normAutofit/>
          </a:bodyPr>
          <a:lstStyle/>
          <a:p>
            <a:pPr lvl="0"/>
            <a:r>
              <a:rPr lang="en-US" dirty="0"/>
              <a:t>Review NOJO information contained within the </a:t>
            </a:r>
            <a:r>
              <a:rPr lang="en-US" b="1" u="sng" dirty="0">
                <a:hlinkClick r:id="rId7"/>
              </a:rPr>
              <a:t>Employment Services Update FAQ</a:t>
            </a:r>
            <a:r>
              <a:rPr lang="en-US" dirty="0"/>
              <a:t>. Be sure that you understand the procedure for submitting a signed NOJO to a VR Counselor. </a:t>
            </a:r>
          </a:p>
        </p:txBody>
      </p:sp>
      <p:pic>
        <p:nvPicPr>
          <p:cNvPr id="42" name="Picture Placeholder 4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787748" y="3496926"/>
            <a:ext cx="809573" cy="885235"/>
          </a:xfrm>
          <a:prstGeom prst="rect">
            <a:avLst/>
          </a:prstGeom>
        </p:spPr>
      </p:pic>
      <p:sp>
        <p:nvSpPr>
          <p:cNvPr id="11"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3586807"/>
            <a:ext cx="3783866" cy="1350953"/>
          </a:xfrm>
        </p:spPr>
        <p:txBody>
          <a:bodyPr>
            <a:normAutofit lnSpcReduction="10000"/>
          </a:bodyPr>
          <a:lstStyle/>
          <a:p>
            <a:r>
              <a:rPr lang="en-US" dirty="0"/>
              <a:t>Review the</a:t>
            </a:r>
            <a:r>
              <a:rPr lang="en-US" b="1" dirty="0"/>
              <a:t> </a:t>
            </a:r>
            <a:r>
              <a:rPr lang="en-US" b="1" u="sng" dirty="0">
                <a:hlinkClick r:id="rId3"/>
              </a:rPr>
              <a:t>Milestone Payment Verification</a:t>
            </a:r>
            <a:r>
              <a:rPr lang="en-US" dirty="0"/>
              <a:t> </a:t>
            </a:r>
            <a:r>
              <a:rPr lang="en-US" dirty="0" smtClean="0"/>
              <a:t>form (Note: On </a:t>
            </a:r>
            <a:r>
              <a:rPr lang="en-US" dirty="0"/>
              <a:t>the VR web page, it’s listed as “Milestone billing form.”) Study Milestone 1: Job Development and Placement (employed </a:t>
            </a:r>
            <a:r>
              <a:rPr lang="en-US" dirty="0" smtClean="0"/>
              <a:t>one calendar </a:t>
            </a:r>
            <a:r>
              <a:rPr lang="en-US" dirty="0"/>
              <a:t>week). Take notes and discuss Milestone 1 criteria and process with your mentor and supervisor. </a:t>
            </a:r>
          </a:p>
        </p:txBody>
      </p:sp>
      <p:pic>
        <p:nvPicPr>
          <p:cNvPr id="43" name="Picture Placeholder 4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6688218" y="5025213"/>
            <a:ext cx="984765" cy="892443"/>
          </a:xfrm>
          <a:prstGeom prst="rect">
            <a:avLst/>
          </a:prstGeom>
        </p:spPr>
      </p:pic>
      <p:sp>
        <p:nvSpPr>
          <p:cNvPr id="1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5025213"/>
            <a:ext cx="3977648" cy="1365962"/>
          </a:xfrm>
        </p:spPr>
        <p:txBody>
          <a:bodyPr>
            <a:normAutofit/>
          </a:bodyPr>
          <a:lstStyle/>
          <a:p>
            <a:pPr lvl="0"/>
            <a:r>
              <a:rPr lang="en-US" dirty="0" smtClean="0"/>
              <a:t>Read </a:t>
            </a:r>
            <a:r>
              <a:rPr lang="en-US" dirty="0"/>
              <a:t>the </a:t>
            </a:r>
            <a:r>
              <a:rPr lang="en-US" b="1" i="1" u="sng" dirty="0">
                <a:hlinkClick r:id="rId5"/>
              </a:rPr>
              <a:t>Indiana VR Manual of Employment Services</a:t>
            </a:r>
            <a:r>
              <a:rPr lang="en-US" b="1" i="1" dirty="0"/>
              <a:t> </a:t>
            </a:r>
            <a:r>
              <a:rPr lang="en-US" dirty="0"/>
              <a:t>to better understand the time period between NOJO and the end of the first week on the job (Milestone 1), pages 10-12. Take notes and discuss Milestone 1 with your mentor or supervisor.</a:t>
            </a:r>
          </a:p>
        </p:txBody>
      </p:sp>
    </p:spTree>
    <p:extLst>
      <p:ext uri="{BB962C8B-B14F-4D97-AF65-F5344CB8AC3E}">
        <p14:creationId xmlns:p14="http://schemas.microsoft.com/office/powerpoint/2010/main" val="80864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fontScale="90000"/>
          </a:bodyPr>
          <a:lstStyle/>
          <a:p>
            <a:r>
              <a:rPr lang="en-US" spc="0" dirty="0" smtClean="0"/>
              <a:t>Job Placement Training &amp; Supports: </a:t>
            </a:r>
            <a:br>
              <a:rPr lang="en-US" spc="0" dirty="0" smtClean="0"/>
            </a:br>
            <a:r>
              <a:rPr lang="en-US" sz="3600" spc="0" dirty="0" smtClean="0">
                <a:solidFill>
                  <a:schemeClr val="accent6">
                    <a:lumMod val="75000"/>
                  </a:schemeClr>
                </a:solidFill>
              </a:rPr>
              <a:t>Your to-do list, </a:t>
            </a:r>
            <a:r>
              <a:rPr lang="en-US" sz="2000" i="1" spc="0" dirty="0" smtClean="0"/>
              <a:t>continued</a:t>
            </a:r>
            <a:endParaRPr lang="en-US" sz="2000" i="1" spc="0" dirty="0"/>
          </a:p>
        </p:txBody>
      </p:sp>
      <p:pic>
        <p:nvPicPr>
          <p:cNvPr id="40" name="Picture Placeholder 39"/>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tretch>
            <a:fillRect/>
          </a:stretch>
        </p:blipFill>
        <p:spPr>
          <a:xfrm>
            <a:off x="6809727" y="535755"/>
            <a:ext cx="765608" cy="885235"/>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747316"/>
            <a:ext cx="3783866" cy="841339"/>
          </a:xfrm>
        </p:spPr>
        <p:txBody>
          <a:bodyPr>
            <a:normAutofit lnSpcReduction="10000"/>
          </a:bodyPr>
          <a:lstStyle/>
          <a:p>
            <a:r>
              <a:rPr lang="en-US" dirty="0"/>
              <a:t>Consider registering for the training, </a:t>
            </a:r>
            <a:r>
              <a:rPr lang="en-US" b="1" u="sng" dirty="0">
                <a:hlinkClick r:id="rId3"/>
              </a:rPr>
              <a:t>Supported Employment: Developing Natural </a:t>
            </a:r>
            <a:r>
              <a:rPr lang="en-US" b="1" u="sng" dirty="0" smtClean="0">
                <a:hlinkClick r:id="rId3"/>
              </a:rPr>
              <a:t>Supports,</a:t>
            </a:r>
            <a:r>
              <a:rPr lang="en-US" b="1" dirty="0" smtClean="0"/>
              <a:t> </a:t>
            </a:r>
            <a:r>
              <a:rPr lang="en-US" dirty="0" smtClean="0"/>
              <a:t>offered by the Center on Community Living and Careers.</a:t>
            </a:r>
            <a:endParaRPr lang="en-US" b="1" dirty="0"/>
          </a:p>
          <a:p>
            <a:pPr lvl="0"/>
            <a:endParaRPr lang="en-US" dirty="0"/>
          </a:p>
        </p:txBody>
      </p:sp>
      <p:pic>
        <p:nvPicPr>
          <p:cNvPr id="41" name="Picture Placeholder 4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614226" y="1679528"/>
            <a:ext cx="1032603" cy="935796"/>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08832" y="1895534"/>
            <a:ext cx="3783866" cy="1257833"/>
          </a:xfrm>
        </p:spPr>
        <p:txBody>
          <a:bodyPr>
            <a:normAutofit/>
          </a:bodyPr>
          <a:lstStyle/>
          <a:p>
            <a:r>
              <a:rPr lang="en-US" dirty="0"/>
              <a:t>Read the</a:t>
            </a:r>
            <a:r>
              <a:rPr lang="en-US" u="sng" dirty="0">
                <a:hlinkClick r:id="rId5"/>
              </a:rPr>
              <a:t> </a:t>
            </a:r>
            <a:r>
              <a:rPr lang="en-US" b="1" i="1" u="sng" dirty="0">
                <a:hlinkClick r:id="rId5"/>
              </a:rPr>
              <a:t>Indiana VR Manual of Employment Services</a:t>
            </a:r>
            <a:r>
              <a:rPr lang="en-US" b="1" dirty="0"/>
              <a:t> </a:t>
            </a:r>
            <a:r>
              <a:rPr lang="en-US" dirty="0"/>
              <a:t>to better understand training and supports (pages </a:t>
            </a:r>
            <a:r>
              <a:rPr lang="en-US" dirty="0" smtClean="0"/>
              <a:t>12-17). </a:t>
            </a:r>
            <a:r>
              <a:rPr lang="en-US" dirty="0"/>
              <a:t>Take notes and discuss Milestone 2: Support and Short-Term retention (employed four calendar weeks) with your mentor or supervisor. </a:t>
            </a:r>
          </a:p>
          <a:p>
            <a:pPr lvl="0"/>
            <a:endParaRPr lang="en-US" dirty="0"/>
          </a:p>
        </p:txBody>
      </p:sp>
      <p:pic>
        <p:nvPicPr>
          <p:cNvPr id="42" name="Picture Placeholder 41"/>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642066" y="3209947"/>
            <a:ext cx="1032603" cy="935796"/>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08832" y="3375334"/>
            <a:ext cx="3977648" cy="1112567"/>
          </a:xfrm>
        </p:spPr>
        <p:txBody>
          <a:bodyPr>
            <a:normAutofit/>
          </a:bodyPr>
          <a:lstStyle/>
          <a:p>
            <a:r>
              <a:rPr lang="en-US" dirty="0"/>
              <a:t>Read the </a:t>
            </a:r>
            <a:r>
              <a:rPr lang="en-US" b="1" dirty="0"/>
              <a:t>“Training and Support” </a:t>
            </a:r>
            <a:r>
              <a:rPr lang="en-US" dirty="0"/>
              <a:t>section in the </a:t>
            </a:r>
            <a:r>
              <a:rPr lang="en-US" b="1" i="1" u="sng" dirty="0">
                <a:hlinkClick r:id="rId6"/>
              </a:rPr>
              <a:t>Hoosier Orientation Handbook on Employment</a:t>
            </a:r>
            <a:r>
              <a:rPr lang="en-US" dirty="0"/>
              <a:t>, pages 66-71. Answer the corresponding questions found on page 71. Take notes as needed and discuss these notes with your mentor or supervisor. </a:t>
            </a:r>
          </a:p>
          <a:p>
            <a:pPr lvl="0"/>
            <a:endParaRPr lang="en-US" dirty="0"/>
          </a:p>
        </p:txBody>
      </p:sp>
      <p:pic>
        <p:nvPicPr>
          <p:cNvPr id="43" name="Picture Placeholder 42"/>
          <p:cNvPicPr>
            <a:picLocks noGrp="1" noChangeAspect="1"/>
          </p:cNvPicPr>
          <p:nvPr>
            <p:ph type="pic" sz="quarter" idx="16"/>
          </p:nvPr>
        </p:nvPicPr>
        <p:blipFill>
          <a:blip r:embed="rId7">
            <a:extLst>
              <a:ext uri="{28A0092B-C50C-407E-A947-70E740481C1C}">
                <a14:useLocalDpi xmlns:a14="http://schemas.microsoft.com/office/drawing/2010/main" val="0"/>
              </a:ext>
            </a:extLst>
          </a:blip>
          <a:stretch>
            <a:fillRect/>
          </a:stretch>
        </p:blipFill>
        <p:spPr>
          <a:xfrm>
            <a:off x="6676229" y="4335542"/>
            <a:ext cx="1072736" cy="1227284"/>
          </a:xfrm>
          <a:prstGeom prst="rect">
            <a:avLst/>
          </a:prstGeom>
        </p:spPr>
      </p:pic>
      <p:sp>
        <p:nvSpPr>
          <p:cNvPr id="11"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4590099"/>
            <a:ext cx="3783866" cy="1945455"/>
          </a:xfrm>
        </p:spPr>
        <p:txBody>
          <a:bodyPr>
            <a:normAutofit/>
          </a:bodyPr>
          <a:lstStyle/>
          <a:p>
            <a:r>
              <a:rPr lang="en-US" dirty="0" smtClean="0"/>
              <a:t>View the five videos about Prompting on the  </a:t>
            </a:r>
            <a:r>
              <a:rPr lang="en-US" u="sng" dirty="0">
                <a:hlinkClick r:id="rId8"/>
              </a:rPr>
              <a:t>“</a:t>
            </a:r>
            <a:r>
              <a:rPr lang="en-US" b="1" u="sng" dirty="0">
                <a:hlinkClick r:id="rId8"/>
              </a:rPr>
              <a:t>How-to Video Series” from the Autism Center at Virginia Commonwealth University </a:t>
            </a:r>
            <a:r>
              <a:rPr lang="en-US" dirty="0"/>
              <a:t>to better understand evidence-based practices for teaching on the job. </a:t>
            </a:r>
            <a:r>
              <a:rPr lang="en-US" dirty="0" smtClean="0"/>
              <a:t>(Scroll to the end of the video list. Note </a:t>
            </a:r>
            <a:r>
              <a:rPr lang="en-US" dirty="0"/>
              <a:t>that the videos are focused on students in school, but the information can transfer to employment.) </a:t>
            </a:r>
          </a:p>
          <a:p>
            <a:endParaRPr lang="en-US" dirty="0"/>
          </a:p>
        </p:txBody>
      </p:sp>
    </p:spTree>
    <p:extLst>
      <p:ext uri="{BB962C8B-B14F-4D97-AF65-F5344CB8AC3E}">
        <p14:creationId xmlns:p14="http://schemas.microsoft.com/office/powerpoint/2010/main" val="991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471172" cy="1917230"/>
          </a:xfrm>
        </p:spPr>
        <p:txBody>
          <a:bodyPr>
            <a:normAutofit fontScale="90000"/>
          </a:bodyPr>
          <a:lstStyle/>
          <a:p>
            <a:r>
              <a:rPr lang="en-US" spc="0" dirty="0" smtClean="0"/>
              <a:t>Job Placement Training &amp; Supports: </a:t>
            </a:r>
            <a:br>
              <a:rPr lang="en-US" spc="0" dirty="0" smtClean="0"/>
            </a:br>
            <a:r>
              <a:rPr lang="en-US" sz="3600" spc="0" dirty="0" smtClean="0">
                <a:solidFill>
                  <a:schemeClr val="accent6">
                    <a:lumMod val="75000"/>
                  </a:schemeClr>
                </a:solidFill>
              </a:rPr>
              <a:t>Your to-do list, </a:t>
            </a:r>
            <a:r>
              <a:rPr lang="en-US" sz="2000" i="1" spc="0" dirty="0" smtClean="0"/>
              <a:t>continued again</a:t>
            </a:r>
            <a:endParaRPr lang="en-US" sz="2000" i="1" spc="0" dirty="0"/>
          </a:p>
        </p:txBody>
      </p:sp>
      <p:pic>
        <p:nvPicPr>
          <p:cNvPr id="40" name="Picture Placeholder 3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479020" y="326999"/>
            <a:ext cx="1063108" cy="1216269"/>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747316"/>
            <a:ext cx="3783866" cy="706099"/>
          </a:xfrm>
        </p:spPr>
        <p:txBody>
          <a:bodyPr>
            <a:normAutofit/>
          </a:bodyPr>
          <a:lstStyle/>
          <a:p>
            <a:r>
              <a:rPr lang="en-US" dirty="0"/>
              <a:t>Watch this </a:t>
            </a:r>
            <a:r>
              <a:rPr lang="en-US" b="1" u="sng" dirty="0">
                <a:hlinkClick r:id="rId3"/>
              </a:rPr>
              <a:t>“Task Analysis” video</a:t>
            </a:r>
            <a:r>
              <a:rPr lang="en-US" b="1" dirty="0"/>
              <a:t> </a:t>
            </a:r>
            <a:r>
              <a:rPr lang="en-US" dirty="0"/>
              <a:t>and listen to the descriptions for both task analysis and the basics of chaining. </a:t>
            </a:r>
          </a:p>
          <a:p>
            <a:pPr lvl="0"/>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020" y="1453415"/>
            <a:ext cx="862998" cy="880610"/>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4" y="1569697"/>
            <a:ext cx="3783866" cy="978416"/>
          </a:xfrm>
        </p:spPr>
        <p:txBody>
          <a:bodyPr>
            <a:normAutofit/>
          </a:bodyPr>
          <a:lstStyle/>
          <a:p>
            <a:r>
              <a:rPr lang="en-US" dirty="0"/>
              <a:t>Review the Support and Retention Phase, found on page 4 of the </a:t>
            </a:r>
            <a:r>
              <a:rPr lang="en-US" b="1" u="sng" dirty="0">
                <a:hlinkClick r:id="rId5"/>
              </a:rPr>
              <a:t>Employment Services Activity Guide</a:t>
            </a:r>
            <a:r>
              <a:rPr lang="en-US" dirty="0"/>
              <a:t>.</a:t>
            </a:r>
          </a:p>
          <a:p>
            <a:pPr lvl="0"/>
            <a:endParaRPr lang="en-US" dirty="0"/>
          </a:p>
        </p:txBody>
      </p:sp>
      <p:pic>
        <p:nvPicPr>
          <p:cNvPr id="8" name="Picture 7"/>
          <p:cNvPicPr>
            <a:picLocks noChangeAspect="1"/>
          </p:cNvPicPr>
          <p:nvPr/>
        </p:nvPicPr>
        <p:blipFill>
          <a:blip r:embed="rId6"/>
          <a:stretch>
            <a:fillRect/>
          </a:stretch>
        </p:blipFill>
        <p:spPr>
          <a:xfrm>
            <a:off x="6506431" y="2599261"/>
            <a:ext cx="859611" cy="883997"/>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2680827"/>
            <a:ext cx="3977648" cy="1112567"/>
          </a:xfrm>
        </p:spPr>
        <p:txBody>
          <a:bodyPr>
            <a:normAutofit/>
          </a:bodyPr>
          <a:lstStyle/>
          <a:p>
            <a:r>
              <a:rPr lang="en-US" dirty="0"/>
              <a:t>Review the </a:t>
            </a:r>
            <a:r>
              <a:rPr lang="en-US" b="1" u="sng" dirty="0">
                <a:hlinkClick r:id="rId7"/>
              </a:rPr>
              <a:t>Employment Support and Retention Plan sample</a:t>
            </a:r>
            <a:r>
              <a:rPr lang="en-US" dirty="0"/>
              <a:t> with your mentor or supervisor. Take notes for future reference. Rely on other team members for support and guidance.</a:t>
            </a:r>
          </a:p>
          <a:p>
            <a:pPr lvl="0"/>
            <a:endParaRPr lang="en-US" dirty="0"/>
          </a:p>
        </p:txBody>
      </p:sp>
      <p:pic>
        <p:nvPicPr>
          <p:cNvPr id="42" name="Picture Placeholder 4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6588530" y="3700294"/>
            <a:ext cx="1007370" cy="1152501"/>
          </a:xfrm>
          <a:prstGeom prst="rect">
            <a:avLst/>
          </a:prstGeom>
        </p:spPr>
      </p:pic>
      <p:sp>
        <p:nvSpPr>
          <p:cNvPr id="2" name="Rectangle 1"/>
          <p:cNvSpPr/>
          <p:nvPr/>
        </p:nvSpPr>
        <p:spPr>
          <a:xfrm>
            <a:off x="7718324" y="3849366"/>
            <a:ext cx="3963929" cy="954107"/>
          </a:xfrm>
          <a:prstGeom prst="rect">
            <a:avLst/>
          </a:prstGeom>
        </p:spPr>
        <p:txBody>
          <a:bodyPr wrap="square">
            <a:spAutoFit/>
          </a:bodyPr>
          <a:lstStyle/>
          <a:p>
            <a:pPr>
              <a:spcAft>
                <a:spcPts val="1800"/>
              </a:spcAft>
            </a:pPr>
            <a:r>
              <a:rPr lang="en-US" sz="1400" dirty="0"/>
              <a:t>Watch this </a:t>
            </a:r>
            <a:r>
              <a:rPr lang="en-US" sz="1400" b="1" u="sng" dirty="0">
                <a:hlinkClick r:id="rId8"/>
              </a:rPr>
              <a:t>how-to video on the Employment Support and Retention Plan</a:t>
            </a:r>
            <a:r>
              <a:rPr lang="en-US" sz="1400" b="1" dirty="0"/>
              <a:t>. </a:t>
            </a:r>
            <a:r>
              <a:rPr lang="en-US" sz="1400" dirty="0"/>
              <a:t>Take careful notes and bookmark this resource for recurring use and reference. </a:t>
            </a:r>
          </a:p>
        </p:txBody>
      </p:sp>
      <p:pic>
        <p:nvPicPr>
          <p:cNvPr id="43" name="Picture Placeholder 42"/>
          <p:cNvPicPr>
            <a:picLocks noGrp="1" noChangeAspect="1"/>
          </p:cNvPicPr>
          <p:nvPr>
            <p:ph type="pic" sz="quarter" idx="16"/>
          </p:nvPr>
        </p:nvPicPr>
        <p:blipFill>
          <a:blip r:embed="rId9">
            <a:extLst>
              <a:ext uri="{28A0092B-C50C-407E-A947-70E740481C1C}">
                <a14:useLocalDpi xmlns:a14="http://schemas.microsoft.com/office/drawing/2010/main" val="0"/>
              </a:ext>
            </a:extLst>
          </a:blip>
          <a:stretch>
            <a:fillRect/>
          </a:stretch>
        </p:blipFill>
        <p:spPr>
          <a:xfrm>
            <a:off x="6660980" y="4919317"/>
            <a:ext cx="885235" cy="802244"/>
          </a:xfrm>
          <a:prstGeom prst="rect">
            <a:avLst/>
          </a:prstGeom>
        </p:spPr>
      </p:pic>
      <p:sp>
        <p:nvSpPr>
          <p:cNvPr id="11"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5027456"/>
            <a:ext cx="3783866" cy="1350953"/>
          </a:xfrm>
        </p:spPr>
        <p:txBody>
          <a:bodyPr>
            <a:normAutofit/>
          </a:bodyPr>
          <a:lstStyle/>
          <a:p>
            <a:r>
              <a:rPr lang="en-US" dirty="0"/>
              <a:t>Read the </a:t>
            </a:r>
            <a:r>
              <a:rPr lang="en-US" b="1" i="1" u="sng" dirty="0">
                <a:hlinkClick r:id="rId10"/>
              </a:rPr>
              <a:t>Indiana VR Manual of Employment Services</a:t>
            </a:r>
            <a:r>
              <a:rPr lang="en-US" b="1" dirty="0"/>
              <a:t> </a:t>
            </a:r>
            <a:r>
              <a:rPr lang="en-US" dirty="0"/>
              <a:t>to understand Milestone 2 criteria, paperwork, and protocol (pages 12-17). Take notes as needed and discuss Milestone 2 with your mentor or supervisor. </a:t>
            </a:r>
          </a:p>
          <a:p>
            <a:endParaRPr lang="en-US" dirty="0"/>
          </a:p>
        </p:txBody>
      </p:sp>
    </p:spTree>
    <p:extLst>
      <p:ext uri="{BB962C8B-B14F-4D97-AF65-F5344CB8AC3E}">
        <p14:creationId xmlns:p14="http://schemas.microsoft.com/office/powerpoint/2010/main" val="166859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100" y="192385"/>
            <a:ext cx="3861397" cy="1025525"/>
          </a:xfrm>
        </p:spPr>
        <p:txBody>
          <a:bodyPr/>
          <a:lstStyle/>
          <a:p>
            <a:r>
              <a:rPr lang="en-US" sz="1800" spc="0" dirty="0" smtClean="0">
                <a:solidFill>
                  <a:schemeClr val="accent6">
                    <a:lumMod val="75000"/>
                  </a:schemeClr>
                </a:solidFill>
              </a:rPr>
              <a:t>More Resources for </a:t>
            </a:r>
            <a:r>
              <a:rPr lang="en-US" sz="2600" spc="0" dirty="0" smtClean="0"/>
              <a:t>Job </a:t>
            </a:r>
            <a:r>
              <a:rPr lang="en-US" sz="2600" spc="0" dirty="0"/>
              <a:t>Placement </a:t>
            </a:r>
            <a:r>
              <a:rPr lang="en-US" sz="2600" spc="0" dirty="0" smtClean="0"/>
              <a:t>Training  &amp; Supports</a:t>
            </a:r>
            <a:endParaRPr lang="en-US" sz="2600" spc="0" dirty="0"/>
          </a:p>
        </p:txBody>
      </p:sp>
      <p:sp>
        <p:nvSpPr>
          <p:cNvPr id="10" name="TextBox 9"/>
          <p:cNvSpPr txBox="1"/>
          <p:nvPr/>
        </p:nvSpPr>
        <p:spPr>
          <a:xfrm>
            <a:off x="5977288" y="2146782"/>
            <a:ext cx="5457524" cy="2492990"/>
          </a:xfrm>
          <a:prstGeom prst="rect">
            <a:avLst/>
          </a:prstGeom>
          <a:noFill/>
        </p:spPr>
        <p:txBody>
          <a:bodyPr wrap="square" rtlCol="0">
            <a:spAutoFit/>
          </a:bodyPr>
          <a:lstStyle/>
          <a:p>
            <a:pPr marL="285750" lvl="0" indent="-285750">
              <a:spcAft>
                <a:spcPts val="1800"/>
              </a:spcAft>
              <a:buFont typeface="Wingdings" panose="05000000000000000000" pitchFamily="2" charset="2"/>
              <a:buChar char="q"/>
            </a:pPr>
            <a:r>
              <a:rPr lang="en-US" dirty="0"/>
              <a:t>Watch T-TAP’s </a:t>
            </a:r>
            <a:r>
              <a:rPr lang="en-US" b="1" u="sng" dirty="0">
                <a:hlinkClick r:id="rId2"/>
              </a:rPr>
              <a:t>“Fading Job Site Supports” video</a:t>
            </a:r>
            <a:r>
              <a:rPr lang="en-US" dirty="0"/>
              <a:t>. Take careful notes and discuss any questions you have with your mentor or supervisor. </a:t>
            </a:r>
          </a:p>
          <a:p>
            <a:pPr marL="285750" lvl="0" indent="-285750">
              <a:spcAft>
                <a:spcPts val="1800"/>
              </a:spcAft>
              <a:buFont typeface="Wingdings" panose="05000000000000000000" pitchFamily="2" charset="2"/>
              <a:buChar char="q"/>
            </a:pPr>
            <a:r>
              <a:rPr lang="en-US" dirty="0"/>
              <a:t>Read the </a:t>
            </a:r>
            <a:r>
              <a:rPr lang="en-US" i="1" dirty="0"/>
              <a:t>Shared Solutions</a:t>
            </a:r>
            <a:r>
              <a:rPr lang="en-US" dirty="0"/>
              <a:t> post, </a:t>
            </a:r>
            <a:r>
              <a:rPr lang="en-US" b="1" u="sng" dirty="0">
                <a:hlinkClick r:id="rId3"/>
              </a:rPr>
              <a:t>“The Fine Art of Fading.”</a:t>
            </a:r>
            <a:endParaRPr lang="en-US" b="1" dirty="0"/>
          </a:p>
          <a:p>
            <a:pPr marL="285750" lvl="0" indent="-285750">
              <a:spcAft>
                <a:spcPts val="1800"/>
              </a:spcAft>
              <a:buFont typeface="Wingdings" panose="05000000000000000000" pitchFamily="2" charset="2"/>
              <a:buChar char="q"/>
            </a:pPr>
            <a:r>
              <a:rPr lang="en-US" dirty="0" smtClean="0"/>
              <a:t>Read </a:t>
            </a:r>
            <a:r>
              <a:rPr lang="en-US" dirty="0"/>
              <a:t>the </a:t>
            </a:r>
            <a:r>
              <a:rPr lang="en-US" i="1" dirty="0"/>
              <a:t>Shared Solutions</a:t>
            </a:r>
            <a:r>
              <a:rPr lang="en-US" dirty="0"/>
              <a:t> post, </a:t>
            </a:r>
            <a:r>
              <a:rPr lang="en-US" b="1" u="sng" dirty="0">
                <a:hlinkClick r:id="rId4"/>
              </a:rPr>
              <a:t>“Don’t Alienate Your Natural Supports</a:t>
            </a:r>
            <a:r>
              <a:rPr lang="en-US" b="1" u="sng" dirty="0" smtClean="0">
                <a:hlinkClick r:id="rId4"/>
              </a:rPr>
              <a:t>.”</a:t>
            </a:r>
          </a:p>
        </p:txBody>
      </p:sp>
      <p:pic>
        <p:nvPicPr>
          <p:cNvPr id="2" name="Picture 1" descr="screenshot: post from Shared Solutions blog, &quot;Don't Alienate Your Natural Supports.&quot;"/>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690" y="2149351"/>
            <a:ext cx="3887012" cy="4267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252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054827"/>
            <a:ext cx="2489200" cy="3124200"/>
          </a:xfrm>
        </p:spPr>
        <p:txBody>
          <a:bodyPr/>
          <a:lstStyle/>
          <a:p>
            <a:r>
              <a:rPr lang="en-US" dirty="0" smtClean="0">
                <a:solidFill>
                  <a:srgbClr val="1B689D"/>
                </a:solidFill>
              </a:rPr>
              <a:t>6</a:t>
            </a:r>
            <a:endParaRPr lang="en-US" dirty="0">
              <a:solidFill>
                <a:srgbClr val="1B689D"/>
              </a:solidFill>
            </a:endParaRPr>
          </a:p>
        </p:txBody>
      </p:sp>
      <p:sp>
        <p:nvSpPr>
          <p:cNvPr id="3" name="Title 2"/>
          <p:cNvSpPr>
            <a:spLocks noGrp="1"/>
          </p:cNvSpPr>
          <p:nvPr>
            <p:ph type="title"/>
          </p:nvPr>
        </p:nvSpPr>
        <p:spPr>
          <a:xfrm>
            <a:off x="4571575" y="4405669"/>
            <a:ext cx="6536692" cy="1325563"/>
          </a:xfrm>
        </p:spPr>
        <p:txBody>
          <a:bodyPr>
            <a:normAutofit/>
          </a:bodyPr>
          <a:lstStyle/>
          <a:p>
            <a:r>
              <a:rPr lang="en-US" spc="0" dirty="0" smtClean="0"/>
              <a:t>Stabilization</a:t>
            </a:r>
            <a:endParaRPr lang="en-US" spc="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364880" y="453365"/>
            <a:ext cx="4011043" cy="31238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49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a:bodyPr>
          <a:lstStyle/>
          <a:p>
            <a:r>
              <a:rPr lang="en-US" sz="4000" spc="0" dirty="0" smtClean="0"/>
              <a:t>Stabilization</a:t>
            </a:r>
            <a:br>
              <a:rPr lang="en-US" sz="4000" spc="0" dirty="0" smtClean="0"/>
            </a:b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2" name="Rectangle 1"/>
          <p:cNvSpPr/>
          <p:nvPr/>
        </p:nvSpPr>
        <p:spPr>
          <a:xfrm>
            <a:off x="744209" y="3586033"/>
            <a:ext cx="4427559" cy="2462213"/>
          </a:xfrm>
          <a:prstGeom prst="rect">
            <a:avLst/>
          </a:prstGeom>
        </p:spPr>
        <p:txBody>
          <a:bodyPr wrap="square">
            <a:spAutoFit/>
          </a:bodyPr>
          <a:lstStyle/>
          <a:p>
            <a:pPr>
              <a:spcAft>
                <a:spcPts val="1200"/>
              </a:spcAft>
            </a:pPr>
            <a:r>
              <a:rPr lang="en-US" sz="1600" dirty="0" smtClean="0">
                <a:solidFill>
                  <a:schemeClr val="bg1"/>
                </a:solidFill>
              </a:rPr>
              <a:t>Stabilization </a:t>
            </a:r>
            <a:r>
              <a:rPr lang="en-US" sz="1600" dirty="0">
                <a:solidFill>
                  <a:schemeClr val="bg1"/>
                </a:solidFill>
              </a:rPr>
              <a:t>is the point at which an individual has reached their greatest level of independence on the job. </a:t>
            </a:r>
            <a:endParaRPr lang="en-US" sz="1600" dirty="0" smtClean="0">
              <a:solidFill>
                <a:schemeClr val="bg1"/>
              </a:solidFill>
            </a:endParaRPr>
          </a:p>
          <a:p>
            <a:r>
              <a:rPr lang="en-US" sz="1600" dirty="0" smtClean="0">
                <a:solidFill>
                  <a:schemeClr val="bg1"/>
                </a:solidFill>
              </a:rPr>
              <a:t>After an employee is considered stable on the job for a minimum of 90 days, you can bill for Milestone 3. Remember, if an employee receiving supported employment services isn’t yet stable, you can continue to provide support for up to </a:t>
            </a:r>
          </a:p>
          <a:p>
            <a:pPr>
              <a:spcAft>
                <a:spcPts val="1200"/>
              </a:spcAft>
            </a:pPr>
            <a:r>
              <a:rPr lang="en-US" sz="1600" dirty="0" smtClean="0">
                <a:solidFill>
                  <a:schemeClr val="bg1"/>
                </a:solidFill>
              </a:rPr>
              <a:t>24 months. </a:t>
            </a:r>
            <a:endParaRPr lang="en-US" sz="1600" dirty="0">
              <a:solidFill>
                <a:schemeClr val="bg1"/>
              </a:solidFill>
            </a:endParaRPr>
          </a:p>
        </p:txBody>
      </p:sp>
      <p:pic>
        <p:nvPicPr>
          <p:cNvPr id="43" name="Picture Placeholder 42"/>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6701384" y="1256661"/>
            <a:ext cx="885235" cy="802244"/>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4" y="1451105"/>
            <a:ext cx="3783866" cy="706099"/>
          </a:xfrm>
        </p:spPr>
        <p:txBody>
          <a:bodyPr>
            <a:normAutofit fontScale="25000" lnSpcReduction="20000"/>
          </a:bodyPr>
          <a:lstStyle/>
          <a:p>
            <a:pPr lvl="0">
              <a:lnSpc>
                <a:spcPct val="110000"/>
              </a:lnSpc>
            </a:pPr>
            <a:r>
              <a:rPr lang="en-US" sz="5600" dirty="0"/>
              <a:t>Read the </a:t>
            </a:r>
            <a:r>
              <a:rPr lang="en-US" sz="5600" b="1" i="1" u="sng" dirty="0">
                <a:hlinkClick r:id="rId3"/>
              </a:rPr>
              <a:t>Indiana VR Manual of Employment Services</a:t>
            </a:r>
            <a:r>
              <a:rPr lang="en-US" sz="5600" dirty="0"/>
              <a:t> to gain a thorough understanding of stabilization criteria and process. Refer to the manual’s section, “Stabilization,” on pages 13-18.  </a:t>
            </a:r>
          </a:p>
          <a:p>
            <a:r>
              <a:rPr lang="en-US" dirty="0"/>
              <a:t> </a:t>
            </a:r>
          </a:p>
        </p:txBody>
      </p:sp>
      <p:pic>
        <p:nvPicPr>
          <p:cNvPr id="15" name="Picture Placeholder 41"/>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688849" y="2084640"/>
            <a:ext cx="1007370" cy="1152501"/>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4" y="2564464"/>
            <a:ext cx="3783866" cy="676396"/>
          </a:xfrm>
        </p:spPr>
        <p:txBody>
          <a:bodyPr>
            <a:normAutofit fontScale="92500"/>
          </a:bodyPr>
          <a:lstStyle/>
          <a:p>
            <a:r>
              <a:rPr lang="en-US" dirty="0" smtClean="0"/>
              <a:t>Watch </a:t>
            </a:r>
            <a:r>
              <a:rPr lang="en-US" dirty="0"/>
              <a:t>the </a:t>
            </a:r>
            <a:r>
              <a:rPr lang="en-US" b="1" u="sng" dirty="0">
                <a:hlinkClick r:id="rId5"/>
              </a:rPr>
              <a:t>how-to video about the Stabilization form and process</a:t>
            </a:r>
            <a:r>
              <a:rPr lang="en-US" b="1" dirty="0"/>
              <a:t>. </a:t>
            </a:r>
            <a:r>
              <a:rPr lang="en-US" dirty="0"/>
              <a:t>Take careful notes and bookmark this resource for recurring use and reference. </a:t>
            </a:r>
          </a:p>
          <a:p>
            <a:pPr lvl="0"/>
            <a:endParaRPr lang="en-US" b="1" dirty="0"/>
          </a:p>
        </p:txBody>
      </p:sp>
      <p:pic>
        <p:nvPicPr>
          <p:cNvPr id="13" name="Picture 12"/>
          <p:cNvPicPr>
            <a:picLocks noChangeAspect="1"/>
          </p:cNvPicPr>
          <p:nvPr/>
        </p:nvPicPr>
        <p:blipFill>
          <a:blip r:embed="rId6"/>
          <a:stretch>
            <a:fillRect/>
          </a:stretch>
        </p:blipFill>
        <p:spPr>
          <a:xfrm>
            <a:off x="6775781" y="3258296"/>
            <a:ext cx="810838" cy="883997"/>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696219" y="3240860"/>
            <a:ext cx="3977648" cy="1112567"/>
          </a:xfrm>
        </p:spPr>
        <p:txBody>
          <a:bodyPr>
            <a:normAutofit/>
          </a:bodyPr>
          <a:lstStyle/>
          <a:p>
            <a:pPr lvl="0"/>
            <a:r>
              <a:rPr lang="en-US" dirty="0" smtClean="0"/>
              <a:t>Review the </a:t>
            </a:r>
            <a:r>
              <a:rPr lang="en-US" b="1" dirty="0" smtClean="0">
                <a:hlinkClick r:id="rId7"/>
              </a:rPr>
              <a:t>VR Stabilization form </a:t>
            </a:r>
            <a:r>
              <a:rPr lang="en-US" dirty="0" smtClean="0">
                <a:hlinkClick r:id="rId7"/>
              </a:rPr>
              <a:t>on the Indiana VR website. </a:t>
            </a:r>
            <a:endParaRPr lang="en-US" dirty="0"/>
          </a:p>
        </p:txBody>
      </p:sp>
      <p:pic>
        <p:nvPicPr>
          <p:cNvPr id="23" name="Picture Placeholder 41"/>
          <p:cNvPicPr>
            <a:picLocks noGrp="1" noChangeAspect="1"/>
          </p:cNvPicPr>
          <p:nvPr>
            <p:ph type="pic" sz="quarter" idx="15"/>
          </p:nvPr>
        </p:nvPicPr>
        <p:blipFill>
          <a:blip r:embed="rId8">
            <a:extLst>
              <a:ext uri="{28A0092B-C50C-407E-A947-70E740481C1C}">
                <a14:useLocalDpi xmlns:a14="http://schemas.microsoft.com/office/drawing/2010/main" val="0"/>
              </a:ext>
            </a:extLst>
          </a:blip>
          <a:stretch>
            <a:fillRect/>
          </a:stretch>
        </p:blipFill>
        <p:spPr>
          <a:xfrm>
            <a:off x="6649859" y="4322144"/>
            <a:ext cx="867530" cy="885235"/>
          </a:xfrm>
          <a:prstGeom prst="rect">
            <a:avLst/>
          </a:prstGeom>
        </p:spPr>
      </p:pic>
      <p:sp>
        <p:nvSpPr>
          <p:cNvPr id="19"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4" y="4208479"/>
            <a:ext cx="3977648" cy="1112567"/>
          </a:xfrm>
        </p:spPr>
        <p:txBody>
          <a:bodyPr>
            <a:normAutofit/>
          </a:bodyPr>
          <a:lstStyle/>
          <a:p>
            <a:pPr lvl="0"/>
            <a:r>
              <a:rPr lang="en-US" dirty="0" smtClean="0"/>
              <a:t>Read the </a:t>
            </a:r>
            <a:r>
              <a:rPr lang="en-US" i="1" dirty="0" smtClean="0"/>
              <a:t>Shared </a:t>
            </a:r>
            <a:r>
              <a:rPr lang="en-US" i="1" dirty="0"/>
              <a:t>Solutions </a:t>
            </a:r>
            <a:r>
              <a:rPr lang="en-US" dirty="0"/>
              <a:t>blog post, the</a:t>
            </a:r>
            <a:r>
              <a:rPr lang="en-US" i="1" dirty="0"/>
              <a:t> </a:t>
            </a:r>
            <a:r>
              <a:rPr lang="en-US" b="1" dirty="0">
                <a:hlinkClick r:id="rId9"/>
              </a:rPr>
              <a:t>“Stabilization STAT!”</a:t>
            </a:r>
            <a:r>
              <a:rPr lang="en-US" dirty="0">
                <a:hlinkClick r:id="rId9"/>
              </a:rPr>
              <a:t> </a:t>
            </a:r>
            <a:endParaRPr lang="en-US" dirty="0"/>
          </a:p>
        </p:txBody>
      </p:sp>
    </p:spTree>
    <p:extLst>
      <p:ext uri="{BB962C8B-B14F-4D97-AF65-F5344CB8AC3E}">
        <p14:creationId xmlns:p14="http://schemas.microsoft.com/office/powerpoint/2010/main" val="22126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054827"/>
            <a:ext cx="2489200" cy="3124200"/>
          </a:xfrm>
        </p:spPr>
        <p:txBody>
          <a:bodyPr/>
          <a:lstStyle/>
          <a:p>
            <a:r>
              <a:rPr lang="en-US" dirty="0" smtClean="0">
                <a:solidFill>
                  <a:srgbClr val="1B689D"/>
                </a:solidFill>
              </a:rPr>
              <a:t>7</a:t>
            </a:r>
            <a:endParaRPr lang="en-US" dirty="0">
              <a:solidFill>
                <a:srgbClr val="1B689D"/>
              </a:solidFill>
            </a:endParaRPr>
          </a:p>
        </p:txBody>
      </p:sp>
      <p:sp>
        <p:nvSpPr>
          <p:cNvPr id="3" name="Title 2"/>
          <p:cNvSpPr>
            <a:spLocks noGrp="1"/>
          </p:cNvSpPr>
          <p:nvPr>
            <p:ph type="title"/>
          </p:nvPr>
        </p:nvSpPr>
        <p:spPr>
          <a:xfrm>
            <a:off x="4571575" y="4405669"/>
            <a:ext cx="6536692" cy="1325563"/>
          </a:xfrm>
        </p:spPr>
        <p:txBody>
          <a:bodyPr>
            <a:normAutofit fontScale="90000"/>
          </a:bodyPr>
          <a:lstStyle/>
          <a:p>
            <a:r>
              <a:rPr lang="en-US" spc="0" dirty="0" smtClean="0"/>
              <a:t>Extended Services &amp; Ongoing Supports</a:t>
            </a:r>
            <a:endParaRPr lang="en-US" spc="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48338" y="336884"/>
            <a:ext cx="4225522" cy="3484786"/>
          </a:xfrm>
          <a:prstGeom prst="rect">
            <a:avLst/>
          </a:prstGeom>
        </p:spPr>
      </p:pic>
    </p:spTree>
    <p:extLst>
      <p:ext uri="{BB962C8B-B14F-4D97-AF65-F5344CB8AC3E}">
        <p14:creationId xmlns:p14="http://schemas.microsoft.com/office/powerpoint/2010/main" val="289750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5" y="3727361"/>
            <a:ext cx="3143793" cy="1025525"/>
          </a:xfrm>
        </p:spPr>
        <p:txBody>
          <a:bodyPr/>
          <a:lstStyle/>
          <a:p>
            <a:r>
              <a:rPr lang="en-US" sz="4400" spc="0" dirty="0" smtClean="0"/>
              <a:t>Introduction</a:t>
            </a:r>
            <a:endParaRPr lang="en-US" sz="4400" spc="0" dirty="0"/>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4155313" y="1790773"/>
            <a:ext cx="4294206" cy="3873176"/>
          </a:xfrm>
        </p:spPr>
        <p:txBody>
          <a:bodyPr>
            <a:normAutofit fontScale="92500"/>
          </a:bodyPr>
          <a:lstStyle/>
          <a:p>
            <a:pPr>
              <a:lnSpc>
                <a:spcPct val="150000"/>
              </a:lnSpc>
            </a:pPr>
            <a:r>
              <a:rPr lang="en-US" dirty="0"/>
              <a:t>Learning a new job does not start and end on your first day. It’s an ongoing process.</a:t>
            </a:r>
          </a:p>
          <a:p>
            <a:pPr>
              <a:lnSpc>
                <a:spcPct val="150000"/>
              </a:lnSpc>
            </a:pPr>
            <a:r>
              <a:rPr lang="en-US" dirty="0"/>
              <a:t>This guide is for Indiana employment professionals working with community employment providers around the state. You may be new to this work, or you could be familiar with your role but new to your company.  Or both. </a:t>
            </a:r>
            <a:r>
              <a:rPr lang="en-US" dirty="0" smtClean="0"/>
              <a:t>In </a:t>
            </a:r>
            <a:r>
              <a:rPr lang="en-US" dirty="0"/>
              <a:t>any case, this guide will help you get started and acquaint you—or provide you with an update—on how to be successful with your job seekers and within your new company.</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917230"/>
          </a:xfrm>
        </p:spPr>
        <p:txBody>
          <a:bodyPr>
            <a:normAutofit fontScale="90000"/>
          </a:bodyPr>
          <a:lstStyle/>
          <a:p>
            <a:r>
              <a:rPr lang="en-US" sz="4000" spc="0" dirty="0" smtClean="0"/>
              <a:t>Extended Services and Ongoing Supports</a:t>
            </a:r>
            <a:br>
              <a:rPr lang="en-US" sz="4000" spc="0" dirty="0" smtClean="0"/>
            </a:br>
            <a:r>
              <a:rPr lang="en-US" sz="3600" spc="0" dirty="0" smtClean="0">
                <a:solidFill>
                  <a:schemeClr val="accent6">
                    <a:lumMod val="75000"/>
                  </a:schemeClr>
                </a:solidFill>
              </a:rPr>
              <a:t>Your to-do list</a:t>
            </a:r>
            <a:endParaRPr lang="en-US" sz="3600" spc="0" dirty="0">
              <a:solidFill>
                <a:schemeClr val="accent6">
                  <a:lumMod val="75000"/>
                </a:schemeClr>
              </a:solidFill>
            </a:endParaRPr>
          </a:p>
        </p:txBody>
      </p:sp>
      <p:sp>
        <p:nvSpPr>
          <p:cNvPr id="2" name="Rectangle 1"/>
          <p:cNvSpPr/>
          <p:nvPr/>
        </p:nvSpPr>
        <p:spPr>
          <a:xfrm>
            <a:off x="744209" y="3586033"/>
            <a:ext cx="4008437" cy="2462213"/>
          </a:xfrm>
          <a:prstGeom prst="rect">
            <a:avLst/>
          </a:prstGeom>
        </p:spPr>
        <p:txBody>
          <a:bodyPr wrap="square">
            <a:spAutoFit/>
          </a:bodyPr>
          <a:lstStyle/>
          <a:p>
            <a:pPr>
              <a:spcAft>
                <a:spcPts val="1200"/>
              </a:spcAft>
            </a:pPr>
            <a:r>
              <a:rPr lang="en-US" sz="1600" dirty="0" smtClean="0">
                <a:solidFill>
                  <a:schemeClr val="bg1"/>
                </a:solidFill>
              </a:rPr>
              <a:t>After Stabilization, </a:t>
            </a:r>
            <a:r>
              <a:rPr lang="en-US" sz="1600" dirty="0" smtClean="0">
                <a:solidFill>
                  <a:schemeClr val="bg1"/>
                </a:solidFill>
              </a:rPr>
              <a:t>you’ll </a:t>
            </a:r>
            <a:r>
              <a:rPr lang="en-US" sz="1600" dirty="0" smtClean="0">
                <a:solidFill>
                  <a:schemeClr val="bg1"/>
                </a:solidFill>
              </a:rPr>
              <a:t>initiate the transfer to </a:t>
            </a:r>
            <a:r>
              <a:rPr lang="en-US" sz="1600" b="1" dirty="0" smtClean="0">
                <a:solidFill>
                  <a:schemeClr val="bg1"/>
                </a:solidFill>
              </a:rPr>
              <a:t>extended services </a:t>
            </a:r>
            <a:r>
              <a:rPr lang="en-US" sz="1600" dirty="0" smtClean="0">
                <a:solidFill>
                  <a:schemeClr val="bg1"/>
                </a:solidFill>
              </a:rPr>
              <a:t>and</a:t>
            </a:r>
            <a:r>
              <a:rPr lang="en-US" sz="1600" b="1" dirty="0" smtClean="0">
                <a:solidFill>
                  <a:schemeClr val="bg1"/>
                </a:solidFill>
              </a:rPr>
              <a:t> </a:t>
            </a:r>
            <a:r>
              <a:rPr lang="en-US" sz="1600" dirty="0" smtClean="0">
                <a:solidFill>
                  <a:schemeClr val="bg1"/>
                </a:solidFill>
              </a:rPr>
              <a:t>focus on the provision of those services to supported employees. </a:t>
            </a:r>
          </a:p>
          <a:p>
            <a:r>
              <a:rPr lang="en-US" sz="1600" dirty="0" smtClean="0">
                <a:solidFill>
                  <a:schemeClr val="bg1"/>
                </a:solidFill>
              </a:rPr>
              <a:t>Funding for those services may include the Medicaid Waiver, the Medicaid Rehabilitation Option, or VR Youth Extended Services.  (Note that Milestone 3 does not provide funding for extended services.) </a:t>
            </a:r>
            <a:endParaRPr lang="en-US" sz="1600" dirty="0">
              <a:solidFill>
                <a:schemeClr val="bg1"/>
              </a:solidFill>
            </a:endParaRPr>
          </a:p>
        </p:txBody>
      </p:sp>
      <p:pic>
        <p:nvPicPr>
          <p:cNvPr id="13" name="Picture 12"/>
          <p:cNvPicPr>
            <a:picLocks noChangeAspect="1"/>
          </p:cNvPicPr>
          <p:nvPr/>
        </p:nvPicPr>
        <p:blipFill>
          <a:blip r:embed="rId2"/>
          <a:stretch>
            <a:fillRect/>
          </a:stretch>
        </p:blipFill>
        <p:spPr>
          <a:xfrm>
            <a:off x="6722662" y="804972"/>
            <a:ext cx="810838" cy="883997"/>
          </a:xfrm>
          <a:prstGeom prst="rect">
            <a:avLst/>
          </a:prstGeom>
        </p:spPr>
      </p:pic>
      <p:sp>
        <p:nvSpPr>
          <p:cNvPr id="12"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683685" y="923213"/>
            <a:ext cx="3783866" cy="676396"/>
          </a:xfrm>
        </p:spPr>
        <p:txBody>
          <a:bodyPr>
            <a:normAutofit/>
          </a:bodyPr>
          <a:lstStyle/>
          <a:p>
            <a:pPr lvl="0"/>
            <a:r>
              <a:rPr lang="en-US" dirty="0" smtClean="0"/>
              <a:t>Review the </a:t>
            </a:r>
            <a:r>
              <a:rPr lang="en-US" b="1" dirty="0" smtClean="0">
                <a:hlinkClick r:id="rId3"/>
              </a:rPr>
              <a:t>Transfer to Extended Services form on the Indiana VR website</a:t>
            </a:r>
            <a:r>
              <a:rPr lang="en-US" dirty="0" smtClean="0"/>
              <a:t>.</a:t>
            </a:r>
            <a:endParaRPr lang="en-US" b="1" dirty="0"/>
          </a:p>
        </p:txBody>
      </p:sp>
      <p:pic>
        <p:nvPicPr>
          <p:cNvPr id="40" name="Picture Placeholder 39"/>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6554552" y="1782496"/>
            <a:ext cx="1080600" cy="883409"/>
          </a:xfrm>
          <a:prstGeom prst="rect">
            <a:avLst/>
          </a:prstGeom>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40492" y="1959806"/>
            <a:ext cx="3783866" cy="706099"/>
          </a:xfrm>
        </p:spPr>
        <p:txBody>
          <a:bodyPr>
            <a:normAutofit fontScale="92500" lnSpcReduction="10000"/>
          </a:bodyPr>
          <a:lstStyle/>
          <a:p>
            <a:pPr lvl="0"/>
            <a:r>
              <a:rPr lang="en-US" dirty="0"/>
              <a:t>Learn about and understand</a:t>
            </a:r>
            <a:r>
              <a:rPr lang="en-US" b="1" dirty="0"/>
              <a:t> </a:t>
            </a:r>
            <a:r>
              <a:rPr lang="en-US" b="1" u="sng" dirty="0">
                <a:hlinkClick r:id="rId5"/>
              </a:rPr>
              <a:t>Indiana Medicaid Waivers</a:t>
            </a:r>
            <a:r>
              <a:rPr lang="en-US" b="1" dirty="0"/>
              <a:t> </a:t>
            </a:r>
            <a:r>
              <a:rPr lang="en-US" dirty="0"/>
              <a:t>and </a:t>
            </a:r>
            <a:r>
              <a:rPr lang="en-US" b="1" u="sng" dirty="0">
                <a:hlinkClick r:id="rId6"/>
              </a:rPr>
              <a:t>eligibility </a:t>
            </a:r>
            <a:r>
              <a:rPr lang="en-US" dirty="0"/>
              <a:t>. </a:t>
            </a:r>
          </a:p>
          <a:p>
            <a:r>
              <a:rPr lang="en-US" dirty="0"/>
              <a:t> </a:t>
            </a:r>
          </a:p>
        </p:txBody>
      </p:sp>
      <p:pic>
        <p:nvPicPr>
          <p:cNvPr id="41" name="Picture Placeholder 4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621009" y="2704776"/>
            <a:ext cx="1014144" cy="829080"/>
          </a:xfrm>
          <a:prstGeom prst="rect">
            <a:avLst/>
          </a:prstGeom>
        </p:spPr>
      </p:pic>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4" y="2781118"/>
            <a:ext cx="3783866" cy="676396"/>
          </a:xfrm>
        </p:spPr>
        <p:txBody>
          <a:bodyPr>
            <a:normAutofit/>
          </a:bodyPr>
          <a:lstStyle/>
          <a:p>
            <a:pPr lvl="0"/>
            <a:r>
              <a:rPr lang="en-US" dirty="0"/>
              <a:t>Learn about and understand the </a:t>
            </a:r>
            <a:r>
              <a:rPr lang="en-US" b="1" u="sng" dirty="0">
                <a:hlinkClick r:id="rId7"/>
              </a:rPr>
              <a:t>Medicaid Rehabilitation Option</a:t>
            </a:r>
            <a:r>
              <a:rPr lang="en-US" b="1" dirty="0"/>
              <a:t>. </a:t>
            </a:r>
          </a:p>
        </p:txBody>
      </p:sp>
      <p:pic>
        <p:nvPicPr>
          <p:cNvPr id="42" name="Picture Placeholder 41"/>
          <p:cNvPicPr>
            <a:picLocks noGrp="1" noChangeAspect="1"/>
          </p:cNvPicPr>
          <p:nvPr>
            <p:ph type="pic" sz="quarter" idx="15"/>
          </p:nvPr>
        </p:nvPicPr>
        <p:blipFill>
          <a:blip r:embed="rId8">
            <a:extLst>
              <a:ext uri="{28A0092B-C50C-407E-A947-70E740481C1C}">
                <a14:useLocalDpi xmlns:a14="http://schemas.microsoft.com/office/drawing/2010/main" val="0"/>
              </a:ext>
            </a:extLst>
          </a:blip>
          <a:stretch>
            <a:fillRect/>
          </a:stretch>
        </p:blipFill>
        <p:spPr>
          <a:xfrm>
            <a:off x="6846984" y="3720909"/>
            <a:ext cx="788169" cy="802244"/>
          </a:xfrm>
          <a:prstGeom prst="rect">
            <a:avLst/>
          </a:prstGeom>
        </p:spPr>
      </p:pic>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40492" y="3736082"/>
            <a:ext cx="3977648" cy="1112567"/>
          </a:xfrm>
        </p:spPr>
        <p:txBody>
          <a:bodyPr>
            <a:normAutofit/>
          </a:bodyPr>
          <a:lstStyle/>
          <a:p>
            <a:pPr lvl="0"/>
            <a:r>
              <a:rPr lang="en-US" dirty="0"/>
              <a:t>Read the</a:t>
            </a:r>
            <a:r>
              <a:rPr lang="en-US" i="1" dirty="0"/>
              <a:t> </a:t>
            </a:r>
            <a:r>
              <a:rPr lang="en-US" b="1" i="1" u="sng" dirty="0">
                <a:hlinkClick r:id="rId9"/>
              </a:rPr>
              <a:t>Indiana VR Manual of Employment Services</a:t>
            </a:r>
            <a:r>
              <a:rPr lang="en-US" b="1" i="1" dirty="0"/>
              <a:t> </a:t>
            </a:r>
            <a:r>
              <a:rPr lang="en-US" dirty="0"/>
              <a:t>to understand Youth Extended Services (pages 20-21). Learn and understand the </a:t>
            </a:r>
            <a:r>
              <a:rPr lang="en-US" dirty="0" smtClean="0"/>
              <a:t>transfer process from VR </a:t>
            </a:r>
            <a:r>
              <a:rPr lang="en-US" dirty="0" smtClean="0"/>
              <a:t>funding </a:t>
            </a:r>
            <a:r>
              <a:rPr lang="en-US" dirty="0" smtClean="0"/>
              <a:t>to alternate funding.</a:t>
            </a:r>
            <a:endParaRPr lang="en-US" dirty="0"/>
          </a:p>
        </p:txBody>
      </p:sp>
      <p:pic>
        <p:nvPicPr>
          <p:cNvPr id="43" name="Picture Placeholder 42"/>
          <p:cNvPicPr>
            <a:picLocks noGrp="1" noChangeAspect="1"/>
          </p:cNvPicPr>
          <p:nvPr>
            <p:ph type="pic" sz="quarter" idx="16"/>
          </p:nvPr>
        </p:nvPicPr>
        <p:blipFill>
          <a:blip r:embed="rId10">
            <a:extLst>
              <a:ext uri="{28A0092B-C50C-407E-A947-70E740481C1C}">
                <a14:useLocalDpi xmlns:a14="http://schemas.microsoft.com/office/drawing/2010/main" val="0"/>
              </a:ext>
            </a:extLst>
          </a:blip>
          <a:stretch>
            <a:fillRect/>
          </a:stretch>
        </p:blipFill>
        <p:spPr>
          <a:xfrm>
            <a:off x="6798450" y="5028923"/>
            <a:ext cx="885235" cy="802244"/>
          </a:xfrm>
          <a:prstGeom prst="rect">
            <a:avLst/>
          </a:prstGeom>
        </p:spPr>
      </p:pic>
      <p:sp>
        <p:nvSpPr>
          <p:cNvPr id="11"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40492" y="5037436"/>
            <a:ext cx="3783866" cy="1350953"/>
          </a:xfrm>
        </p:spPr>
        <p:txBody>
          <a:bodyPr>
            <a:normAutofit/>
          </a:bodyPr>
          <a:lstStyle/>
          <a:p>
            <a:r>
              <a:rPr lang="en-US" dirty="0"/>
              <a:t>Read the </a:t>
            </a:r>
            <a:r>
              <a:rPr lang="en-US" b="1" dirty="0"/>
              <a:t>“Extended Services/Ongoing Supports” </a:t>
            </a:r>
            <a:r>
              <a:rPr lang="en-US" dirty="0"/>
              <a:t>section in the </a:t>
            </a:r>
            <a:r>
              <a:rPr lang="en-US" b="1" i="1" u="sng" dirty="0">
                <a:hlinkClick r:id="rId11"/>
              </a:rPr>
              <a:t>Hoosier Orientation Handbook on Employment</a:t>
            </a:r>
            <a:r>
              <a:rPr lang="en-US" dirty="0"/>
              <a:t>, pages 72-75. Answer corresponding questions found on page 75. Take notes as needed and discuss them with your mentor or supervisor.</a:t>
            </a:r>
          </a:p>
        </p:txBody>
      </p:sp>
    </p:spTree>
    <p:extLst>
      <p:ext uri="{BB962C8B-B14F-4D97-AF65-F5344CB8AC3E}">
        <p14:creationId xmlns:p14="http://schemas.microsoft.com/office/powerpoint/2010/main" val="257750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838199" y="1906059"/>
            <a:ext cx="10866121" cy="1694180"/>
          </a:xfrm>
        </p:spPr>
        <p:txBody>
          <a:bodyPr>
            <a:normAutofit fontScale="90000"/>
          </a:bodyPr>
          <a:lstStyle/>
          <a:p>
            <a:r>
              <a:rPr lang="en-US" spc="0" dirty="0" smtClean="0"/>
              <a:t>Getting Started: </a:t>
            </a:r>
            <a:br>
              <a:rPr lang="en-US" spc="0" dirty="0" smtClean="0"/>
            </a:br>
            <a:r>
              <a:rPr lang="en-US" spc="0" dirty="0" smtClean="0"/>
              <a:t>Training for Indiana </a:t>
            </a:r>
            <a:br>
              <a:rPr lang="en-US" spc="0" dirty="0" smtClean="0"/>
            </a:br>
            <a:r>
              <a:rPr lang="en-US" spc="0" dirty="0" smtClean="0"/>
              <a:t>Employment Specialists</a:t>
            </a:r>
            <a:endParaRPr lang="en-US" spc="0" dirty="0"/>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9069358" y="3733802"/>
            <a:ext cx="2489200" cy="3124198"/>
          </a:xfrm>
        </p:spPr>
        <p:txBody>
          <a:bodyPr anchor="ctr"/>
          <a:lstStyle/>
          <a:p>
            <a:r>
              <a:rPr lang="en-US" dirty="0" smtClean="0"/>
              <a:t>*</a:t>
            </a:r>
            <a:endParaRPr lang="en-US" dirty="0"/>
          </a:p>
        </p:txBody>
      </p:sp>
    </p:spTree>
    <p:extLst>
      <p:ext uri="{BB962C8B-B14F-4D97-AF65-F5344CB8AC3E}">
        <p14:creationId xmlns:p14="http://schemas.microsoft.com/office/powerpoint/2010/main" val="286003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78053" y="1344199"/>
            <a:ext cx="6435524" cy="1325563"/>
          </a:xfrm>
        </p:spPr>
        <p:txBody>
          <a:bodyPr/>
          <a:lstStyle/>
          <a:p>
            <a:r>
              <a:rPr lang="en-US" spc="0" dirty="0" smtClean="0"/>
              <a:t>The importance of additional training</a:t>
            </a:r>
            <a:endParaRPr lang="en-US" spc="0" dirty="0"/>
          </a:p>
        </p:txBody>
      </p:sp>
      <p:sp>
        <p:nvSpPr>
          <p:cNvPr id="2" name="Text Placeholder 1"/>
          <p:cNvSpPr>
            <a:spLocks noGrp="1"/>
          </p:cNvSpPr>
          <p:nvPr>
            <p:ph type="body" sz="quarter" idx="11"/>
          </p:nvPr>
        </p:nvSpPr>
        <p:spPr>
          <a:xfrm>
            <a:off x="104931" y="2886032"/>
            <a:ext cx="12192000" cy="4054414"/>
          </a:xfrm>
          <a:solidFill>
            <a:schemeClr val="bg1">
              <a:lumMod val="75000"/>
            </a:schemeClr>
          </a:solidFill>
        </p:spPr>
        <p:txBody>
          <a:bodyPr/>
          <a:lstStyle/>
          <a:p>
            <a:r>
              <a:rPr lang="en-US" sz="1600" dirty="0">
                <a:solidFill>
                  <a:schemeClr val="tx1"/>
                </a:solidFill>
              </a:rPr>
              <a:t>The </a:t>
            </a:r>
            <a:r>
              <a:rPr lang="en-US" sz="1600" b="1" dirty="0">
                <a:solidFill>
                  <a:schemeClr val="tx1"/>
                </a:solidFill>
              </a:rPr>
              <a:t>Getting Started </a:t>
            </a:r>
            <a:r>
              <a:rPr lang="en-US" sz="1600" dirty="0">
                <a:solidFill>
                  <a:schemeClr val="tx1"/>
                </a:solidFill>
              </a:rPr>
              <a:t>guide is really just </a:t>
            </a:r>
            <a:r>
              <a:rPr lang="en-US" sz="1600" dirty="0" smtClean="0">
                <a:solidFill>
                  <a:schemeClr val="tx1"/>
                </a:solidFill>
              </a:rPr>
              <a:t>that. Talk </a:t>
            </a:r>
            <a:r>
              <a:rPr lang="en-US" sz="1600" dirty="0">
                <a:solidFill>
                  <a:schemeClr val="tx1"/>
                </a:solidFill>
              </a:rPr>
              <a:t>with your supervisor. He or she will let you know </a:t>
            </a:r>
            <a:r>
              <a:rPr lang="en-US" sz="1600" dirty="0" smtClean="0">
                <a:solidFill>
                  <a:schemeClr val="tx1"/>
                </a:solidFill>
              </a:rPr>
              <a:t>which Indiana </a:t>
            </a:r>
            <a:r>
              <a:rPr lang="en-US" sz="1600" dirty="0">
                <a:solidFill>
                  <a:schemeClr val="tx1"/>
                </a:solidFill>
              </a:rPr>
              <a:t>employment specialist trainings you should be enrolling in throughout the year. </a:t>
            </a:r>
          </a:p>
          <a:p>
            <a:r>
              <a:rPr lang="en-US" sz="1600" dirty="0">
                <a:solidFill>
                  <a:schemeClr val="tx1"/>
                </a:solidFill>
              </a:rPr>
              <a:t>Explore some of these possibilities for additional </a:t>
            </a:r>
            <a:r>
              <a:rPr lang="en-US" sz="1600" dirty="0" smtClean="0">
                <a:solidFill>
                  <a:schemeClr val="tx1"/>
                </a:solidFill>
              </a:rPr>
              <a:t>learning: </a:t>
            </a:r>
            <a:endParaRPr lang="en-US" sz="1600" dirty="0">
              <a:solidFill>
                <a:schemeClr val="tx1"/>
              </a:solidFill>
            </a:endParaRPr>
          </a:p>
          <a:p>
            <a:pPr marL="285750" indent="-285750">
              <a:buFont typeface="Arial" panose="020B0604020202020204" pitchFamily="34" charset="0"/>
              <a:buChar char="•"/>
            </a:pPr>
            <a:r>
              <a:rPr lang="en-US" sz="1600" b="1" dirty="0">
                <a:solidFill>
                  <a:schemeClr val="tx1"/>
                </a:solidFill>
                <a:hlinkClick r:id="rId2"/>
              </a:rPr>
              <a:t>Benefits Information Network (BIN) Certification</a:t>
            </a:r>
            <a:endParaRPr lang="en-US" sz="1600" b="1" dirty="0">
              <a:solidFill>
                <a:schemeClr val="tx1"/>
              </a:solidFill>
            </a:endParaRPr>
          </a:p>
          <a:p>
            <a:pPr marL="285750" indent="-285750">
              <a:buFont typeface="Arial" panose="020B0604020202020204" pitchFamily="34" charset="0"/>
              <a:buChar char="•"/>
            </a:pPr>
            <a:r>
              <a:rPr lang="en-US" sz="1600" b="1" dirty="0">
                <a:solidFill>
                  <a:schemeClr val="tx1"/>
                </a:solidFill>
                <a:hlinkClick r:id="rId3"/>
              </a:rPr>
              <a:t>Center on Community Living and Careers </a:t>
            </a:r>
            <a:r>
              <a:rPr lang="en-US" sz="1600" b="1" dirty="0" smtClean="0">
                <a:solidFill>
                  <a:schemeClr val="tx1"/>
                </a:solidFill>
                <a:hlinkClick r:id="rId3"/>
              </a:rPr>
              <a:t>Employment Trainings</a:t>
            </a:r>
            <a:endParaRPr lang="en-US" sz="1600" b="1" dirty="0">
              <a:solidFill>
                <a:schemeClr val="tx1"/>
              </a:solidFill>
            </a:endParaRPr>
          </a:p>
          <a:p>
            <a:pPr marL="285750" lvl="0" indent="-285750">
              <a:buFont typeface="Arial" panose="020B0604020202020204" pitchFamily="34" charset="0"/>
              <a:buChar char="•"/>
            </a:pPr>
            <a:r>
              <a:rPr lang="en-US" sz="1600" b="1" dirty="0" smtClean="0">
                <a:solidFill>
                  <a:schemeClr val="tx1"/>
                </a:solidFill>
                <a:hlinkClick r:id="rId4"/>
              </a:rPr>
              <a:t>Hands </a:t>
            </a:r>
            <a:r>
              <a:rPr lang="en-US" sz="1600" b="1" dirty="0">
                <a:solidFill>
                  <a:schemeClr val="tx1"/>
                </a:solidFill>
                <a:hlinkClick r:id="rId4"/>
              </a:rPr>
              <a:t>in </a:t>
            </a:r>
            <a:r>
              <a:rPr lang="en-US" sz="1600" b="1" dirty="0" smtClean="0">
                <a:solidFill>
                  <a:schemeClr val="tx1"/>
                </a:solidFill>
                <a:hlinkClick r:id="rId4"/>
              </a:rPr>
              <a:t>Autism</a:t>
            </a:r>
            <a:endParaRPr lang="en-US" sz="1600" b="1" dirty="0" smtClean="0">
              <a:solidFill>
                <a:schemeClr val="tx1"/>
              </a:solidFill>
            </a:endParaRPr>
          </a:p>
          <a:p>
            <a:pPr marL="285750" lvl="0" indent="-285750">
              <a:buFont typeface="Arial" panose="020B0604020202020204" pitchFamily="34" charset="0"/>
              <a:buChar char="•"/>
            </a:pPr>
            <a:r>
              <a:rPr lang="en-US" sz="1600" b="1" dirty="0" smtClean="0">
                <a:solidFill>
                  <a:schemeClr val="tx1"/>
                </a:solidFill>
                <a:hlinkClick r:id="rId5"/>
              </a:rPr>
              <a:t>PCG Indiana</a:t>
            </a:r>
            <a:endParaRPr lang="en-US" sz="1600" b="1" dirty="0">
              <a:solidFill>
                <a:schemeClr val="tx1"/>
              </a:solidFill>
            </a:endParaRP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rotWithShape="1">
          <a:blip r:embed="rId6" cstate="screen">
            <a:extLst>
              <a:ext uri="{28A0092B-C50C-407E-A947-70E740481C1C}">
                <a14:useLocalDpi xmlns:a14="http://schemas.microsoft.com/office/drawing/2010/main" val="0"/>
              </a:ext>
            </a:extLst>
          </a:blip>
          <a:srcRect b="9148"/>
          <a:stretch/>
        </p:blipFill>
        <p:spPr>
          <a:xfrm>
            <a:off x="0" y="1"/>
            <a:ext cx="4186989" cy="6862915"/>
          </a:xfrm>
          <a:prstGeom prst="rect">
            <a:avLst/>
          </a:prstGeom>
        </p:spPr>
      </p:pic>
    </p:spTree>
    <p:extLst>
      <p:ext uri="{BB962C8B-B14F-4D97-AF65-F5344CB8AC3E}">
        <p14:creationId xmlns:p14="http://schemas.microsoft.com/office/powerpoint/2010/main" val="2462430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095611"/>
            <a:ext cx="4767262" cy="1342045"/>
          </a:xfrm>
        </p:spPr>
        <p:txBody>
          <a:bodyPr>
            <a:normAutofit fontScale="90000"/>
          </a:bodyPr>
          <a:lstStyle/>
          <a:p>
            <a:r>
              <a:rPr lang="en-US" spc="0" dirty="0" smtClean="0"/>
              <a:t>Become a Certified Employment Support Professional </a:t>
            </a:r>
            <a:endParaRPr lang="en-US" spc="0" dirty="0"/>
          </a:p>
        </p:txBody>
      </p:sp>
      <p:sp>
        <p:nvSpPr>
          <p:cNvPr id="6" name="Text Placeholder 5"/>
          <p:cNvSpPr>
            <a:spLocks noGrp="1"/>
          </p:cNvSpPr>
          <p:nvPr>
            <p:ph type="body" sz="quarter" idx="11"/>
          </p:nvPr>
        </p:nvSpPr>
        <p:spPr/>
        <p:txBody>
          <a:bodyPr/>
          <a:lstStyle/>
          <a:p>
            <a:r>
              <a:rPr lang="en-US" dirty="0" smtClean="0"/>
              <a:t>The National Certified Employment Specialist exam is available every other month in every U.S. state. National certification tells employment providers that you have the knowledge and background you need to help employees and job seekers with disabilities achieve their goals. </a:t>
            </a:r>
          </a:p>
          <a:p>
            <a:r>
              <a:rPr lang="en-US" dirty="0" smtClean="0"/>
              <a:t>Read more about </a:t>
            </a:r>
            <a:r>
              <a:rPr lang="en-US" b="1" dirty="0" smtClean="0">
                <a:hlinkClick r:id="rId2"/>
              </a:rPr>
              <a:t>CESP certification and the national exam on the APSE website. </a:t>
            </a:r>
            <a:endParaRPr lang="en-US" b="1" dirty="0"/>
          </a:p>
        </p:txBody>
      </p:sp>
      <p:pic>
        <p:nvPicPr>
          <p:cNvPr id="9" name="Chart Placeholder 8"/>
          <p:cNvPicPr>
            <a:picLocks noGrp="1" noChangeAspect="1"/>
          </p:cNvPicPr>
          <p:nvPr>
            <p:ph type="chart" sz="quarter" idx="13"/>
          </p:nvPr>
        </p:nvPicPr>
        <p:blipFill>
          <a:blip r:embed="rId3" cstate="screen">
            <a:extLst>
              <a:ext uri="{28A0092B-C50C-407E-A947-70E740481C1C}">
                <a14:useLocalDpi xmlns:a14="http://schemas.microsoft.com/office/drawing/2010/main" val="0"/>
              </a:ext>
            </a:extLst>
          </a:blip>
          <a:stretch>
            <a:fillRect/>
          </a:stretch>
        </p:blipFill>
        <p:spPr>
          <a:xfrm>
            <a:off x="6949440" y="2635242"/>
            <a:ext cx="4055452" cy="1373522"/>
          </a:xfrm>
          <a:prstGeom prst="rect">
            <a:avLst/>
          </a:prstGeom>
        </p:spPr>
      </p:pic>
    </p:spTree>
    <p:extLst>
      <p:ext uri="{BB962C8B-B14F-4D97-AF65-F5344CB8AC3E}">
        <p14:creationId xmlns:p14="http://schemas.microsoft.com/office/powerpoint/2010/main" val="167001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100" y="192385"/>
            <a:ext cx="3822896" cy="1025525"/>
          </a:xfrm>
        </p:spPr>
        <p:txBody>
          <a:bodyPr/>
          <a:lstStyle/>
          <a:p>
            <a:r>
              <a:rPr lang="en-US" sz="3200" spc="0" dirty="0" smtClean="0"/>
              <a:t>FREE </a:t>
            </a:r>
            <a:br>
              <a:rPr lang="en-US" sz="3200" spc="0" dirty="0" smtClean="0"/>
            </a:br>
            <a:r>
              <a:rPr lang="en-US" sz="3200" spc="0" dirty="0" smtClean="0"/>
              <a:t>Indiana Trainings</a:t>
            </a:r>
            <a:endParaRPr lang="en-US" sz="3200" spc="0" dirty="0"/>
          </a:p>
        </p:txBody>
      </p:sp>
      <p:sp>
        <p:nvSpPr>
          <p:cNvPr id="3" name="Text Placeholder 2"/>
          <p:cNvSpPr>
            <a:spLocks noGrp="1"/>
          </p:cNvSpPr>
          <p:nvPr>
            <p:ph type="body" sz="quarter" idx="11"/>
          </p:nvPr>
        </p:nvSpPr>
        <p:spPr>
          <a:xfrm>
            <a:off x="471529" y="2348737"/>
            <a:ext cx="4812740" cy="1080264"/>
          </a:xfrm>
        </p:spPr>
        <p:txBody>
          <a:bodyPr>
            <a:normAutofit/>
          </a:bodyPr>
          <a:lstStyle/>
          <a:p>
            <a:pPr>
              <a:lnSpc>
                <a:spcPct val="100000"/>
              </a:lnSpc>
              <a:spcAft>
                <a:spcPts val="600"/>
              </a:spcAft>
            </a:pPr>
            <a:r>
              <a:rPr lang="en-US" sz="1600" dirty="0"/>
              <a:t>The Center on Community Living and </a:t>
            </a:r>
            <a:r>
              <a:rPr lang="en-US" sz="1600" dirty="0" smtClean="0"/>
              <a:t>Careers </a:t>
            </a:r>
            <a:r>
              <a:rPr lang="en-US" sz="1600" dirty="0"/>
              <a:t>offers the following free trainings and resources online for Indiana’s employment specialists. </a:t>
            </a:r>
          </a:p>
          <a:p>
            <a:pPr>
              <a:lnSpc>
                <a:spcPct val="100000"/>
              </a:lnSpc>
              <a:spcAft>
                <a:spcPts val="600"/>
              </a:spcAft>
            </a:pPr>
            <a:endParaRPr lang="en-US" dirty="0"/>
          </a:p>
        </p:txBody>
      </p:sp>
      <p:sp>
        <p:nvSpPr>
          <p:cNvPr id="12" name="TextBox 11"/>
          <p:cNvSpPr txBox="1"/>
          <p:nvPr/>
        </p:nvSpPr>
        <p:spPr>
          <a:xfrm>
            <a:off x="595100" y="3576024"/>
            <a:ext cx="4592917" cy="2277547"/>
          </a:xfrm>
          <a:prstGeom prst="rect">
            <a:avLst/>
          </a:prstGeom>
          <a:noFill/>
        </p:spPr>
        <p:txBody>
          <a:bodyPr wrap="square" rtlCol="0">
            <a:spAutoFit/>
          </a:bodyPr>
          <a:lstStyle/>
          <a:p>
            <a:pPr marL="285750" lvl="0" indent="-285750">
              <a:spcAft>
                <a:spcPts val="600"/>
              </a:spcAft>
              <a:buFont typeface="Wingdings" panose="05000000000000000000" pitchFamily="2" charset="2"/>
              <a:buChar char="q"/>
            </a:pPr>
            <a:r>
              <a:rPr lang="en-US" sz="1400" b="1" dirty="0">
                <a:hlinkClick r:id="rId2"/>
              </a:rPr>
              <a:t>Discovery: Developing Vocational Themes</a:t>
            </a:r>
            <a:endParaRPr lang="en-US" sz="1400" b="1" dirty="0"/>
          </a:p>
          <a:p>
            <a:pPr marL="285750" lvl="0" indent="-285750">
              <a:spcAft>
                <a:spcPts val="600"/>
              </a:spcAft>
              <a:buFont typeface="Wingdings" panose="05000000000000000000" pitchFamily="2" charset="2"/>
              <a:buChar char="q"/>
            </a:pPr>
            <a:r>
              <a:rPr lang="en-US" sz="1400" b="1" dirty="0">
                <a:hlinkClick r:id="rId3"/>
              </a:rPr>
              <a:t>Discovery in Rural Communities</a:t>
            </a:r>
            <a:endParaRPr lang="en-US" sz="1400" b="1" dirty="0"/>
          </a:p>
          <a:p>
            <a:pPr marL="285750" lvl="0" indent="-285750">
              <a:spcAft>
                <a:spcPts val="600"/>
              </a:spcAft>
              <a:buFont typeface="Wingdings" panose="05000000000000000000" pitchFamily="2" charset="2"/>
              <a:buChar char="q"/>
            </a:pPr>
            <a:r>
              <a:rPr lang="en-US" sz="1400" b="1" dirty="0">
                <a:hlinkClick r:id="rId4"/>
              </a:rPr>
              <a:t>Effective Conversations</a:t>
            </a:r>
            <a:endParaRPr lang="en-US" sz="1400" b="1" dirty="0"/>
          </a:p>
          <a:p>
            <a:pPr marL="285750" lvl="0" indent="-285750">
              <a:spcAft>
                <a:spcPts val="600"/>
              </a:spcAft>
              <a:buFont typeface="Wingdings" panose="05000000000000000000" pitchFamily="2" charset="2"/>
              <a:buChar char="q"/>
            </a:pPr>
            <a:r>
              <a:rPr lang="en-US" sz="1400" b="1" dirty="0">
                <a:hlinkClick r:id="rId5"/>
              </a:rPr>
              <a:t>Resource Ownership</a:t>
            </a:r>
            <a:endParaRPr lang="en-US" sz="1400" b="1" dirty="0"/>
          </a:p>
          <a:p>
            <a:pPr marL="285750" lvl="0" indent="-285750">
              <a:spcAft>
                <a:spcPts val="600"/>
              </a:spcAft>
              <a:buFont typeface="Wingdings" panose="05000000000000000000" pitchFamily="2" charset="2"/>
              <a:buChar char="q"/>
            </a:pPr>
            <a:r>
              <a:rPr lang="en-US" sz="1400" b="1" dirty="0">
                <a:hlinkClick r:id="rId6"/>
              </a:rPr>
              <a:t>Rural Job Development</a:t>
            </a:r>
            <a:endParaRPr lang="en-US" sz="1400" b="1" dirty="0"/>
          </a:p>
          <a:p>
            <a:pPr marL="285750" lvl="0" indent="-285750">
              <a:spcAft>
                <a:spcPts val="600"/>
              </a:spcAft>
              <a:buFont typeface="Wingdings" panose="05000000000000000000" pitchFamily="2" charset="2"/>
              <a:buChar char="q"/>
            </a:pPr>
            <a:r>
              <a:rPr lang="en-US" sz="1400" b="1" dirty="0">
                <a:hlinkClick r:id="rId7"/>
              </a:rPr>
              <a:t>Self-Employment</a:t>
            </a:r>
            <a:endParaRPr lang="en-US" sz="1400" b="1" dirty="0"/>
          </a:p>
          <a:p>
            <a:pPr marL="285750" lvl="0" indent="-285750">
              <a:spcAft>
                <a:spcPts val="600"/>
              </a:spcAft>
              <a:buFont typeface="Wingdings" panose="05000000000000000000" pitchFamily="2" charset="2"/>
              <a:buChar char="q"/>
            </a:pPr>
            <a:r>
              <a:rPr lang="en-US" sz="1400" b="1" dirty="0">
                <a:hlinkClick r:id="rId8"/>
              </a:rPr>
              <a:t>Shared Solutions</a:t>
            </a:r>
            <a:r>
              <a:rPr lang="en-US" sz="1400" b="1" i="1" dirty="0"/>
              <a:t>, </a:t>
            </a:r>
            <a:r>
              <a:rPr lang="en-US" sz="1400" dirty="0"/>
              <a:t>the blog for Indiana employment professionals</a:t>
            </a:r>
          </a:p>
        </p:txBody>
      </p:sp>
      <p:pic>
        <p:nvPicPr>
          <p:cNvPr id="2" name="Picture 1"/>
          <p:cNvPicPr>
            <a:picLocks noChangeAspect="1"/>
          </p:cNvPicPr>
          <p:nvPr/>
        </p:nvPicPr>
        <p:blipFill rotWithShape="1">
          <a:blip r:embed="rId9" cstate="screen">
            <a:extLst>
              <a:ext uri="{28A0092B-C50C-407E-A947-70E740481C1C}">
                <a14:useLocalDpi xmlns:a14="http://schemas.microsoft.com/office/drawing/2010/main" val="0"/>
              </a:ext>
            </a:extLst>
          </a:blip>
          <a:srcRect r="34303"/>
          <a:stretch/>
        </p:blipFill>
        <p:spPr>
          <a:xfrm flipH="1">
            <a:off x="6521707" y="1030941"/>
            <a:ext cx="4433164" cy="4503513"/>
          </a:xfrm>
          <a:prstGeom prst="rect">
            <a:avLst/>
          </a:prstGeom>
        </p:spPr>
      </p:pic>
    </p:spTree>
    <p:extLst>
      <p:ext uri="{BB962C8B-B14F-4D97-AF65-F5344CB8AC3E}">
        <p14:creationId xmlns:p14="http://schemas.microsoft.com/office/powerpoint/2010/main" val="3465699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5170338" y="4442336"/>
            <a:ext cx="741082" cy="755650"/>
          </a:xfrm>
        </p:spPr>
        <p:txBody>
          <a:bodyPr/>
          <a:lstStyle/>
          <a:p>
            <a:endParaRPr lang="en-US" dirty="0"/>
          </a:p>
        </p:txBody>
      </p:sp>
      <p:sp>
        <p:nvSpPr>
          <p:cNvPr id="8" name="Text Placeholder 7"/>
          <p:cNvSpPr>
            <a:spLocks noGrp="1"/>
          </p:cNvSpPr>
          <p:nvPr>
            <p:ph type="body" sz="quarter" idx="17"/>
          </p:nvPr>
        </p:nvSpPr>
        <p:spPr>
          <a:xfrm>
            <a:off x="5170338" y="879710"/>
            <a:ext cx="741082" cy="755650"/>
          </a:xfrm>
        </p:spPr>
        <p:txBody>
          <a:bodyPr/>
          <a:lstStyle/>
          <a:p>
            <a:endParaRPr lang="en-US" dirty="0"/>
          </a:p>
        </p:txBody>
      </p:sp>
      <p:sp>
        <p:nvSpPr>
          <p:cNvPr id="9" name="Text Placeholder 8"/>
          <p:cNvSpPr>
            <a:spLocks noGrp="1"/>
          </p:cNvSpPr>
          <p:nvPr>
            <p:ph type="body" sz="quarter" idx="18"/>
          </p:nvPr>
        </p:nvSpPr>
        <p:spPr>
          <a:xfrm>
            <a:off x="5170338" y="2858550"/>
            <a:ext cx="741082" cy="755650"/>
          </a:xfrm>
        </p:spPr>
        <p:txBody>
          <a:bodyPr/>
          <a:lstStyle/>
          <a:p>
            <a:endParaRPr lang="en-US" dirty="0"/>
          </a:p>
        </p:txBody>
      </p:sp>
      <p:sp>
        <p:nvSpPr>
          <p:cNvPr id="13" name="Title 12"/>
          <p:cNvSpPr>
            <a:spLocks noGrp="1"/>
          </p:cNvSpPr>
          <p:nvPr>
            <p:ph type="title"/>
          </p:nvPr>
        </p:nvSpPr>
        <p:spPr>
          <a:xfrm>
            <a:off x="864372" y="2599645"/>
            <a:ext cx="2748332" cy="1025525"/>
          </a:xfrm>
        </p:spPr>
        <p:txBody>
          <a:bodyPr/>
          <a:lstStyle/>
          <a:p>
            <a:r>
              <a:rPr lang="en-US" spc="0" dirty="0" smtClean="0"/>
              <a:t>National Training</a:t>
            </a:r>
            <a:endParaRPr lang="en-US" spc="0" dirty="0"/>
          </a:p>
        </p:txBody>
      </p:sp>
      <p:sp>
        <p:nvSpPr>
          <p:cNvPr id="3" name="Text Placeholder 2"/>
          <p:cNvSpPr>
            <a:spLocks noGrp="1"/>
          </p:cNvSpPr>
          <p:nvPr>
            <p:ph type="body" sz="quarter" idx="11"/>
          </p:nvPr>
        </p:nvSpPr>
        <p:spPr>
          <a:xfrm>
            <a:off x="6278360" y="464660"/>
            <a:ext cx="4801847" cy="1933858"/>
          </a:xfrm>
        </p:spPr>
        <p:txBody>
          <a:bodyPr>
            <a:normAutofit fontScale="77500" lnSpcReduction="20000"/>
          </a:bodyPr>
          <a:lstStyle/>
          <a:p>
            <a:pPr>
              <a:lnSpc>
                <a:spcPct val="120000"/>
              </a:lnSpc>
              <a:spcBef>
                <a:spcPts val="600"/>
              </a:spcBef>
              <a:spcAft>
                <a:spcPts val="600"/>
              </a:spcAft>
            </a:pPr>
            <a:r>
              <a:rPr lang="en-US" sz="2100" b="1" u="sng" dirty="0">
                <a:hlinkClick r:id="rId2"/>
              </a:rPr>
              <a:t>Griffin-</a:t>
            </a:r>
            <a:r>
              <a:rPr lang="en-US" sz="2100" b="1" u="sng" dirty="0" err="1">
                <a:hlinkClick r:id="rId2"/>
              </a:rPr>
              <a:t>Hammis</a:t>
            </a:r>
            <a:r>
              <a:rPr lang="en-US" sz="2100" b="1" u="sng" dirty="0">
                <a:hlinkClick r:id="rId2"/>
              </a:rPr>
              <a:t> Associates</a:t>
            </a:r>
            <a:endParaRPr lang="en-US" sz="2100" b="1" dirty="0"/>
          </a:p>
          <a:p>
            <a:pPr>
              <a:lnSpc>
                <a:spcPct val="130000"/>
              </a:lnSpc>
              <a:spcBef>
                <a:spcPts val="0"/>
              </a:spcBef>
              <a:spcAft>
                <a:spcPts val="600"/>
              </a:spcAft>
            </a:pPr>
            <a:r>
              <a:rPr lang="en-US" sz="1800" dirty="0"/>
              <a:t>Griffin-</a:t>
            </a:r>
            <a:r>
              <a:rPr lang="en-US" sz="1800" dirty="0" err="1"/>
              <a:t>Hammis</a:t>
            </a:r>
            <a:r>
              <a:rPr lang="en-US" sz="1800" dirty="0"/>
              <a:t> Associates is a full-service consulting company, specializing in developing communities of economic cooperation and in creating self-employment opportunities for people with disabilities. </a:t>
            </a:r>
            <a:r>
              <a:rPr lang="en-US" sz="1800" dirty="0" smtClean="0"/>
              <a:t>Griffin-</a:t>
            </a:r>
            <a:r>
              <a:rPr lang="en-US" sz="1800" dirty="0" err="1" smtClean="0"/>
              <a:t>Hammis</a:t>
            </a:r>
            <a:r>
              <a:rPr lang="en-US" sz="1800" dirty="0" smtClean="0"/>
              <a:t> </a:t>
            </a:r>
            <a:r>
              <a:rPr lang="en-US" sz="1800" dirty="0"/>
              <a:t>serves people with disabilities by providing consultation in community rehabilitation improvement, job creation, and job-site </a:t>
            </a:r>
            <a:r>
              <a:rPr lang="en-US" sz="1800" dirty="0" smtClean="0"/>
              <a:t>training.</a:t>
            </a:r>
            <a:endParaRPr lang="en-US" sz="1800" dirty="0"/>
          </a:p>
        </p:txBody>
      </p:sp>
      <p:sp>
        <p:nvSpPr>
          <p:cNvPr id="4" name="Text Placeholder 3"/>
          <p:cNvSpPr>
            <a:spLocks noGrp="1"/>
          </p:cNvSpPr>
          <p:nvPr>
            <p:ph type="body" sz="quarter" idx="13"/>
          </p:nvPr>
        </p:nvSpPr>
        <p:spPr>
          <a:xfrm>
            <a:off x="6278357" y="2533456"/>
            <a:ext cx="4801847" cy="1405838"/>
          </a:xfrm>
        </p:spPr>
        <p:txBody>
          <a:bodyPr>
            <a:normAutofit/>
          </a:bodyPr>
          <a:lstStyle/>
          <a:p>
            <a:pPr>
              <a:lnSpc>
                <a:spcPct val="100000"/>
              </a:lnSpc>
              <a:spcBef>
                <a:spcPts val="600"/>
              </a:spcBef>
              <a:spcAft>
                <a:spcPts val="600"/>
              </a:spcAft>
            </a:pPr>
            <a:r>
              <a:rPr lang="en-US" b="1" u="sng" dirty="0">
                <a:hlinkClick r:id="rId3"/>
              </a:rPr>
              <a:t>Individual Placement and Support (IPS) Works</a:t>
            </a:r>
            <a:endParaRPr lang="en-US" b="1" dirty="0"/>
          </a:p>
          <a:p>
            <a:pPr>
              <a:lnSpc>
                <a:spcPct val="110000"/>
              </a:lnSpc>
              <a:spcAft>
                <a:spcPts val="600"/>
              </a:spcAft>
            </a:pPr>
            <a:r>
              <a:rPr lang="en-US" sz="1400" dirty="0"/>
              <a:t>Individual Placement and Support (IPS) is a model of supported employment for people with serious mental illness (e.g., schizophrenia spectrum disorder, bipolar, depression).</a:t>
            </a:r>
          </a:p>
        </p:txBody>
      </p:sp>
      <p:sp>
        <p:nvSpPr>
          <p:cNvPr id="5" name="Text Placeholder 4"/>
          <p:cNvSpPr>
            <a:spLocks noGrp="1"/>
          </p:cNvSpPr>
          <p:nvPr>
            <p:ph type="body" sz="quarter" idx="14"/>
          </p:nvPr>
        </p:nvSpPr>
        <p:spPr>
          <a:xfrm>
            <a:off x="6278358" y="4169955"/>
            <a:ext cx="4801847" cy="1765018"/>
          </a:xfrm>
        </p:spPr>
        <p:txBody>
          <a:bodyPr>
            <a:normAutofit/>
          </a:bodyPr>
          <a:lstStyle/>
          <a:p>
            <a:pPr>
              <a:lnSpc>
                <a:spcPct val="100000"/>
              </a:lnSpc>
              <a:spcBef>
                <a:spcPts val="600"/>
              </a:spcBef>
              <a:spcAft>
                <a:spcPts val="600"/>
              </a:spcAft>
            </a:pPr>
            <a:r>
              <a:rPr lang="en-US" b="1" u="sng" dirty="0">
                <a:hlinkClick r:id="rId4"/>
              </a:rPr>
              <a:t>The LEAD Center</a:t>
            </a:r>
            <a:endParaRPr lang="en-US" b="1" dirty="0"/>
          </a:p>
          <a:p>
            <a:pPr>
              <a:lnSpc>
                <a:spcPct val="110000"/>
              </a:lnSpc>
              <a:spcAft>
                <a:spcPts val="600"/>
              </a:spcAft>
            </a:pPr>
            <a:r>
              <a:rPr lang="en-US" sz="1400" dirty="0"/>
              <a:t>The LEAD Center is a collaborative of disability, workforce, and economic empowerment organizations dedicated to improving employment and economic advancement outcomes for all people with disabilities.</a:t>
            </a:r>
          </a:p>
          <a:p>
            <a:pPr>
              <a:lnSpc>
                <a:spcPct val="120000"/>
              </a:lnSpc>
              <a:spcAft>
                <a:spcPts val="600"/>
              </a:spcAft>
            </a:pPr>
            <a:endParaRPr lang="en-US" sz="2000" dirty="0"/>
          </a:p>
        </p:txBody>
      </p:sp>
    </p:spTree>
    <p:extLst>
      <p:ext uri="{BB962C8B-B14F-4D97-AF65-F5344CB8AC3E}">
        <p14:creationId xmlns:p14="http://schemas.microsoft.com/office/powerpoint/2010/main" val="1860168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2588675"/>
            <a:ext cx="2748332" cy="1025525"/>
          </a:xfrm>
        </p:spPr>
        <p:txBody>
          <a:bodyPr/>
          <a:lstStyle/>
          <a:p>
            <a:r>
              <a:rPr lang="en-US" spc="0" dirty="0" smtClean="0"/>
              <a:t>National Training, </a:t>
            </a:r>
            <a:r>
              <a:rPr lang="en-US" sz="2000" i="1" spc="0" dirty="0" smtClean="0"/>
              <a:t>continued</a:t>
            </a:r>
            <a:endParaRPr lang="en-US" sz="2000" i="1" spc="0" dirty="0"/>
          </a:p>
        </p:txBody>
      </p:sp>
      <p:sp>
        <p:nvSpPr>
          <p:cNvPr id="8" name="Text Placeholder 7"/>
          <p:cNvSpPr>
            <a:spLocks noGrp="1"/>
          </p:cNvSpPr>
          <p:nvPr>
            <p:ph type="body" sz="quarter" idx="17"/>
          </p:nvPr>
        </p:nvSpPr>
        <p:spPr>
          <a:xfrm>
            <a:off x="5170338" y="926196"/>
            <a:ext cx="741082" cy="755650"/>
          </a:xfrm>
        </p:spPr>
        <p:txBody>
          <a:bodyPr/>
          <a:lstStyle/>
          <a:p>
            <a:r>
              <a:rPr lang="en-US" dirty="0" smtClean="0"/>
              <a:t>4</a:t>
            </a:r>
            <a:endParaRPr lang="en-US" dirty="0"/>
          </a:p>
        </p:txBody>
      </p:sp>
      <p:sp>
        <p:nvSpPr>
          <p:cNvPr id="3" name="Text Placeholder 2"/>
          <p:cNvSpPr>
            <a:spLocks noGrp="1"/>
          </p:cNvSpPr>
          <p:nvPr>
            <p:ph type="body" sz="quarter" idx="11"/>
          </p:nvPr>
        </p:nvSpPr>
        <p:spPr>
          <a:xfrm>
            <a:off x="6278360" y="587973"/>
            <a:ext cx="4801847" cy="1933858"/>
          </a:xfrm>
        </p:spPr>
        <p:txBody>
          <a:bodyPr>
            <a:normAutofit/>
          </a:bodyPr>
          <a:lstStyle/>
          <a:p>
            <a:pPr>
              <a:lnSpc>
                <a:spcPct val="100000"/>
              </a:lnSpc>
              <a:spcBef>
                <a:spcPts val="600"/>
              </a:spcBef>
              <a:spcAft>
                <a:spcPts val="600"/>
              </a:spcAft>
            </a:pPr>
            <a:r>
              <a:rPr lang="en-US" b="1" u="sng" dirty="0">
                <a:hlinkClick r:id="rId2"/>
              </a:rPr>
              <a:t>Marc Gold &amp; Associates</a:t>
            </a:r>
            <a:endParaRPr lang="en-US" b="1" dirty="0"/>
          </a:p>
          <a:p>
            <a:pPr>
              <a:lnSpc>
                <a:spcPct val="110000"/>
              </a:lnSpc>
              <a:spcBef>
                <a:spcPts val="0"/>
              </a:spcBef>
              <a:spcAft>
                <a:spcPts val="600"/>
              </a:spcAft>
            </a:pPr>
            <a:r>
              <a:rPr lang="en-US" sz="1400" dirty="0"/>
              <a:t>Marc Gold &amp; Associates consists of a network of consultants who provide training and technical assistance to systems, agencies, and families interested in ensuring the complete community participation of people with significant disabilities.</a:t>
            </a:r>
          </a:p>
        </p:txBody>
      </p:sp>
      <p:sp>
        <p:nvSpPr>
          <p:cNvPr id="9" name="Text Placeholder 8"/>
          <p:cNvSpPr>
            <a:spLocks noGrp="1"/>
          </p:cNvSpPr>
          <p:nvPr>
            <p:ph type="body" sz="quarter" idx="18"/>
          </p:nvPr>
        </p:nvSpPr>
        <p:spPr>
          <a:xfrm>
            <a:off x="5170338" y="2588675"/>
            <a:ext cx="741082" cy="755650"/>
          </a:xfrm>
        </p:spPr>
        <p:txBody>
          <a:bodyPr/>
          <a:lstStyle/>
          <a:p>
            <a:r>
              <a:rPr lang="en-US" dirty="0" smtClean="0"/>
              <a:t>5</a:t>
            </a:r>
            <a:endParaRPr lang="en-US" dirty="0"/>
          </a:p>
        </p:txBody>
      </p:sp>
      <p:sp>
        <p:nvSpPr>
          <p:cNvPr id="4" name="Text Placeholder 3"/>
          <p:cNvSpPr>
            <a:spLocks noGrp="1"/>
          </p:cNvSpPr>
          <p:nvPr>
            <p:ph type="body" sz="quarter" idx="13"/>
          </p:nvPr>
        </p:nvSpPr>
        <p:spPr>
          <a:xfrm>
            <a:off x="6278360" y="2535609"/>
            <a:ext cx="4801847" cy="1405838"/>
          </a:xfrm>
        </p:spPr>
        <p:txBody>
          <a:bodyPr>
            <a:normAutofit/>
          </a:bodyPr>
          <a:lstStyle/>
          <a:p>
            <a:pPr>
              <a:lnSpc>
                <a:spcPct val="100000"/>
              </a:lnSpc>
              <a:spcBef>
                <a:spcPts val="600"/>
              </a:spcBef>
              <a:spcAft>
                <a:spcPts val="600"/>
              </a:spcAft>
            </a:pPr>
            <a:r>
              <a:rPr lang="en-US" b="1" u="sng" dirty="0">
                <a:hlinkClick r:id="rId3"/>
              </a:rPr>
              <a:t>Virginia Commonwealth University RRTC</a:t>
            </a:r>
            <a:endParaRPr lang="en-US" b="1" dirty="0"/>
          </a:p>
          <a:p>
            <a:pPr>
              <a:lnSpc>
                <a:spcPct val="110000"/>
              </a:lnSpc>
              <a:spcAft>
                <a:spcPts val="600"/>
              </a:spcAft>
            </a:pPr>
            <a:r>
              <a:rPr lang="en-US" sz="1400" dirty="0"/>
              <a:t>Established in 1983, the </a:t>
            </a:r>
            <a:r>
              <a:rPr lang="en-US" sz="1400" dirty="0" smtClean="0"/>
              <a:t>VCU Rehabilitation Research and Training Center </a:t>
            </a:r>
            <a:r>
              <a:rPr lang="en-US" sz="1400" dirty="0"/>
              <a:t>provides resources for </a:t>
            </a:r>
            <a:r>
              <a:rPr lang="en-US" sz="1400" dirty="0" smtClean="0"/>
              <a:t>professionals</a:t>
            </a:r>
            <a:r>
              <a:rPr lang="en-US" sz="1400" dirty="0"/>
              <a:t>, individuals with disabilities, and their representatives.   </a:t>
            </a:r>
          </a:p>
        </p:txBody>
      </p:sp>
      <p:sp>
        <p:nvSpPr>
          <p:cNvPr id="10" name="Text Placeholder 9"/>
          <p:cNvSpPr>
            <a:spLocks noGrp="1"/>
          </p:cNvSpPr>
          <p:nvPr>
            <p:ph type="body" sz="quarter" idx="19"/>
          </p:nvPr>
        </p:nvSpPr>
        <p:spPr>
          <a:xfrm>
            <a:off x="5170338" y="4442336"/>
            <a:ext cx="741082" cy="755650"/>
          </a:xfrm>
        </p:spPr>
        <p:txBody>
          <a:bodyPr/>
          <a:lstStyle/>
          <a:p>
            <a:r>
              <a:rPr lang="en-US" dirty="0" smtClean="0"/>
              <a:t>6</a:t>
            </a:r>
            <a:endParaRPr lang="en-US" dirty="0"/>
          </a:p>
        </p:txBody>
      </p:sp>
      <p:sp>
        <p:nvSpPr>
          <p:cNvPr id="5" name="Text Placeholder 4"/>
          <p:cNvSpPr>
            <a:spLocks noGrp="1"/>
          </p:cNvSpPr>
          <p:nvPr>
            <p:ph type="body" sz="quarter" idx="14"/>
          </p:nvPr>
        </p:nvSpPr>
        <p:spPr>
          <a:xfrm>
            <a:off x="6200720" y="4315476"/>
            <a:ext cx="4801847" cy="2021315"/>
          </a:xfrm>
        </p:spPr>
        <p:txBody>
          <a:bodyPr>
            <a:normAutofit fontScale="85000" lnSpcReduction="20000"/>
          </a:bodyPr>
          <a:lstStyle/>
          <a:p>
            <a:pPr>
              <a:lnSpc>
                <a:spcPct val="110000"/>
              </a:lnSpc>
              <a:spcBef>
                <a:spcPts val="600"/>
              </a:spcBef>
              <a:spcAft>
                <a:spcPts val="600"/>
              </a:spcAft>
            </a:pPr>
            <a:r>
              <a:rPr lang="en-US" sz="1700" b="1" u="sng" dirty="0">
                <a:hlinkClick r:id="rId4"/>
              </a:rPr>
              <a:t>Youth Technical Assistance Center</a:t>
            </a:r>
            <a:endParaRPr lang="en-US" sz="1700" b="1" dirty="0"/>
          </a:p>
          <a:p>
            <a:pPr>
              <a:lnSpc>
                <a:spcPct val="130000"/>
              </a:lnSpc>
              <a:spcAft>
                <a:spcPts val="600"/>
              </a:spcAft>
            </a:pPr>
            <a:r>
              <a:rPr lang="en-US" dirty="0"/>
              <a:t>Y-TAC is a U.S. Department of Education, Rehabilitation Services Administration-funded technical assistance center </a:t>
            </a:r>
            <a:r>
              <a:rPr lang="en-US" dirty="0" smtClean="0"/>
              <a:t>charged </a:t>
            </a:r>
            <a:r>
              <a:rPr lang="en-US" dirty="0"/>
              <a:t>with providing </a:t>
            </a:r>
            <a:r>
              <a:rPr lang="en-US" dirty="0" smtClean="0"/>
              <a:t>state </a:t>
            </a:r>
            <a:r>
              <a:rPr lang="en-US" dirty="0"/>
              <a:t>Vocational Rehabilitation </a:t>
            </a:r>
            <a:r>
              <a:rPr lang="en-US" dirty="0" smtClean="0"/>
              <a:t>agencies </a:t>
            </a:r>
            <a:r>
              <a:rPr lang="en-US" dirty="0"/>
              <a:t>and related rehabilitation and youth service professionals with technical assistance to help more effectively serve students and youth with </a:t>
            </a:r>
            <a:r>
              <a:rPr lang="en-US" dirty="0" smtClean="0"/>
              <a:t>disabilities.</a:t>
            </a:r>
            <a:endParaRPr lang="en-US" dirty="0"/>
          </a:p>
          <a:p>
            <a:r>
              <a:rPr lang="en-US" dirty="0"/>
              <a:t> </a:t>
            </a:r>
            <a:endParaRPr lang="en-US" sz="2000" dirty="0"/>
          </a:p>
        </p:txBody>
      </p:sp>
    </p:spTree>
    <p:extLst>
      <p:ext uri="{BB962C8B-B14F-4D97-AF65-F5344CB8AC3E}">
        <p14:creationId xmlns:p14="http://schemas.microsoft.com/office/powerpoint/2010/main" val="2283017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4701" y="776377"/>
            <a:ext cx="2645382" cy="400110"/>
          </a:xfrm>
          <a:prstGeom prst="rect">
            <a:avLst/>
          </a:prstGeom>
          <a:noFill/>
        </p:spPr>
        <p:txBody>
          <a:bodyPr wrap="square" rtlCol="0">
            <a:spAutoFit/>
          </a:bodyPr>
          <a:lstStyle/>
          <a:p>
            <a:r>
              <a:rPr lang="en-US" sz="2000" dirty="0" smtClean="0">
                <a:latin typeface="+mj-lt"/>
              </a:rPr>
              <a:t>Produced by:</a:t>
            </a:r>
            <a:endParaRPr lang="en-US" sz="2000" dirty="0">
              <a:latin typeface="+mj-lt"/>
            </a:endParaRPr>
          </a:p>
        </p:txBody>
      </p:sp>
      <p:pic>
        <p:nvPicPr>
          <p:cNvPr id="16" name="Picture Placeholder 11" descr="logo: Center on Community Living and Careers">
            <a:extLst>
              <a:ext uri="{FF2B5EF4-FFF2-40B4-BE49-F238E27FC236}">
                <a16:creationId xmlns:a16="http://schemas.microsoft.com/office/drawing/2014/main" id="{F0C1B8B8-F1A3-42A5-8865-E0498306BCB7}"/>
              </a:ext>
              <a:ext uri="{C183D7F6-B498-43B3-948B-1728B52AA6E4}">
                <adec:decorative xmlns="" xmlns:adec="http://schemas.microsoft.com/office/drawing/2017/decorative" val="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tretch>
            <a:fillRect/>
          </a:stretch>
        </p:blipFill>
        <p:spPr>
          <a:xfrm>
            <a:off x="3194701" y="1855179"/>
            <a:ext cx="2817564" cy="534673"/>
          </a:xfrm>
        </p:spPr>
      </p:pic>
      <p:sp>
        <p:nvSpPr>
          <p:cNvPr id="3" name="TextBox 2"/>
          <p:cNvSpPr txBox="1"/>
          <p:nvPr/>
        </p:nvSpPr>
        <p:spPr>
          <a:xfrm>
            <a:off x="6177889" y="4761781"/>
            <a:ext cx="2629681" cy="400110"/>
          </a:xfrm>
          <a:prstGeom prst="rect">
            <a:avLst/>
          </a:prstGeom>
          <a:noFill/>
        </p:spPr>
        <p:txBody>
          <a:bodyPr wrap="square" rtlCol="0">
            <a:spAutoFit/>
          </a:bodyPr>
          <a:lstStyle/>
          <a:p>
            <a:r>
              <a:rPr lang="en-US" sz="2000" dirty="0" smtClean="0"/>
              <a:t>With </a:t>
            </a:r>
            <a:r>
              <a:rPr lang="en-US" sz="2000" dirty="0" smtClean="0">
                <a:latin typeface="+mj-lt"/>
              </a:rPr>
              <a:t>funding</a:t>
            </a:r>
            <a:r>
              <a:rPr lang="en-US" sz="2000" dirty="0" smtClean="0"/>
              <a:t> from:</a:t>
            </a:r>
            <a:endParaRPr lang="en-US" sz="2000" dirty="0"/>
          </a:p>
        </p:txBody>
      </p:sp>
      <p:pic>
        <p:nvPicPr>
          <p:cNvPr id="45" name="Picture Placeholder 13" descr="logo: Indiana Vocational Rehabilitation.">
            <a:extLst>
              <a:ext uri="{FF2B5EF4-FFF2-40B4-BE49-F238E27FC236}">
                <a16:creationId xmlns:a16="http://schemas.microsoft.com/office/drawing/2014/main" id="{15E558B1-9F51-4146-A449-BF38892A8453}"/>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tretch>
            <a:fillRect/>
          </a:stretch>
        </p:blipFill>
        <p:spPr>
          <a:xfrm>
            <a:off x="6177889" y="5267982"/>
            <a:ext cx="2817564" cy="1408782"/>
          </a:xfrm>
        </p:spPr>
      </p:pic>
      <p:pic>
        <p:nvPicPr>
          <p:cNvPr id="14" name="Picture Placeholder 13">
            <a:extLst>
              <a:ext uri="{FF2B5EF4-FFF2-40B4-BE49-F238E27FC236}">
                <a16:creationId xmlns:a16="http://schemas.microsoft.com/office/drawing/2014/main" id="{D81EF999-A884-4768-A0F6-4A5244B24ED1}"/>
              </a:ext>
              <a:ext uri="{C183D7F6-B498-43B3-948B-1728B52AA6E4}">
                <adec:decorative xmlns="" xmlns:adec="http://schemas.microsoft.com/office/drawing/2017/decorative" val="1"/>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 xmlns:adec="http://schemas.microsoft.com/office/drawing/2017/decorative" val="1"/>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a:stretch/>
        </p:blipFill>
        <p:spPr/>
      </p:pic>
      <p:pic>
        <p:nvPicPr>
          <p:cNvPr id="13" name="Picture Placeholder 5">
            <a:extLst>
              <a:ext uri="{FF2B5EF4-FFF2-40B4-BE49-F238E27FC236}">
                <a16:creationId xmlns:a16="http://schemas.microsoft.com/office/drawing/2014/main" id="{C1F0D4FA-A491-4D35-84B8-333978500F59}"/>
              </a:ext>
              <a:ext uri="{C183D7F6-B498-43B3-948B-1728B52AA6E4}">
                <adec:decorative xmlns="" xmlns:adec="http://schemas.microsoft.com/office/drawing/2017/decorative" val="1"/>
              </a:ext>
            </a:extLst>
          </p:cNvPr>
          <p:cNvPicPr>
            <a:picLocks noGrp="1" noChangeAspect="1"/>
          </p:cNvPicPr>
          <p:nvPr>
            <p:ph type="pic" sz="quarter" idx="14"/>
          </p:nvPr>
        </p:nvPicPr>
        <p:blipFill rotWithShape="1">
          <a:blip r:embed="rId6" cstate="email">
            <a:extLst>
              <a:ext uri="{28A0092B-C50C-407E-A947-70E740481C1C}">
                <a14:useLocalDpi xmlns:a14="http://schemas.microsoft.com/office/drawing/2010/main"/>
              </a:ext>
            </a:extLst>
          </a:blip>
          <a:srcRect/>
          <a:stretch/>
        </p:blipFill>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7"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2500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spc="0" dirty="0" smtClean="0"/>
              <a:t>Quick note</a:t>
            </a:r>
            <a:endParaRPr lang="en-US" spc="0" dirty="0"/>
          </a:p>
        </p:txBody>
      </p:sp>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pPr>
              <a:lnSpc>
                <a:spcPct val="150000"/>
              </a:lnSpc>
            </a:pPr>
            <a:r>
              <a:rPr lang="en-US" dirty="0"/>
              <a:t>Some of you may refer to yourselves as </a:t>
            </a:r>
            <a:r>
              <a:rPr lang="en-US" b="1" dirty="0"/>
              <a:t>employment specialists</a:t>
            </a:r>
            <a:r>
              <a:rPr lang="en-US" dirty="0"/>
              <a:t>, while others may use </a:t>
            </a:r>
            <a:r>
              <a:rPr lang="en-US" b="1" dirty="0"/>
              <a:t>employment consultant </a:t>
            </a:r>
            <a:r>
              <a:rPr lang="en-US" dirty="0"/>
              <a:t>to describe your duties. It’s okay. For consistency, we’re going to go with employment specialists, but </a:t>
            </a:r>
            <a:r>
              <a:rPr lang="en-US" b="1" dirty="0" smtClean="0"/>
              <a:t>Getting Started </a:t>
            </a:r>
            <a:r>
              <a:rPr lang="en-US" dirty="0"/>
              <a:t>is for all Indiana employment professionals who assist job seekers with disabilities on their journey to getting hired, keeping a job they like, finding a new career, or earning a promotion.  </a:t>
            </a:r>
          </a:p>
          <a:p>
            <a:endParaRPr lang="en-US" dirty="0"/>
          </a:p>
        </p:txBody>
      </p:sp>
      <p:pic>
        <p:nvPicPr>
          <p:cNvPr id="9" name="Picture Placeholder 8"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pic>
        <p:nvPicPr>
          <p:cNvPr id="7" name="Picture Placeholder 6" title="Decorative"/>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991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spc="0" dirty="0" smtClean="0"/>
              <a:t>Whatever your title…</a:t>
            </a:r>
            <a:endParaRPr lang="en-US" spc="0" dirty="0"/>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p:txBody>
          <a:bodyPr>
            <a:normAutofit/>
          </a:bodyPr>
          <a:lstStyle/>
          <a:p>
            <a:pPr>
              <a:lnSpc>
                <a:spcPct val="150000"/>
              </a:lnSpc>
            </a:pPr>
            <a:r>
              <a:rPr lang="en-US" sz="2000" dirty="0" smtClean="0"/>
              <a:t>…this </a:t>
            </a:r>
            <a:r>
              <a:rPr lang="en-US" sz="2000" dirty="0"/>
              <a:t>guide will help you understand your field, reach your full potential, and get started quickly.  </a:t>
            </a:r>
          </a:p>
        </p:txBody>
      </p:sp>
      <p:sp>
        <p:nvSpPr>
          <p:cNvPr id="9" name="Text Placeholder 8"/>
          <p:cNvSpPr>
            <a:spLocks noGrp="1"/>
          </p:cNvSpPr>
          <p:nvPr>
            <p:ph type="body" sz="quarter" idx="16"/>
          </p:nvPr>
        </p:nvSpPr>
        <p:spPr>
          <a:xfrm>
            <a:off x="838200" y="3737092"/>
            <a:ext cx="3532632" cy="2663707"/>
          </a:xfrm>
        </p:spPr>
        <p:txBody>
          <a:bodyPr>
            <a:normAutofit fontScale="92500" lnSpcReduction="20000"/>
          </a:bodyPr>
          <a:lstStyle/>
          <a:p>
            <a:pPr>
              <a:lnSpc>
                <a:spcPct val="130000"/>
              </a:lnSpc>
            </a:pPr>
            <a:r>
              <a:rPr lang="en-US" dirty="0"/>
              <a:t>We don’t expect you to go it alone. </a:t>
            </a:r>
            <a:r>
              <a:rPr lang="en-US" dirty="0" smtClean="0"/>
              <a:t>It’s </a:t>
            </a:r>
            <a:r>
              <a:rPr lang="en-US" dirty="0"/>
              <a:t>important that you </a:t>
            </a:r>
            <a:r>
              <a:rPr lang="en-US" b="1" dirty="0"/>
              <a:t>process this information with your supervisor or a mentor in your company</a:t>
            </a:r>
            <a:r>
              <a:rPr lang="en-US" dirty="0"/>
              <a:t>. As suggested throughout </a:t>
            </a:r>
            <a:r>
              <a:rPr lang="en-US" b="1" dirty="0"/>
              <a:t>Getting Started</a:t>
            </a:r>
            <a:r>
              <a:rPr lang="en-US" dirty="0"/>
              <a:t>, take </a:t>
            </a:r>
            <a:r>
              <a:rPr lang="en-US" dirty="0" smtClean="0"/>
              <a:t>time </a:t>
            </a:r>
            <a:r>
              <a:rPr lang="en-US" dirty="0"/>
              <a:t>to discuss the materials and resources you’ll find on the following pages.</a:t>
            </a:r>
          </a:p>
        </p:txBody>
      </p:sp>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8795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p:txBody>
          <a:bodyPr/>
          <a:lstStyle/>
          <a:p>
            <a:r>
              <a:rPr lang="en-US" spc="0" dirty="0" smtClean="0"/>
              <a:t>First things first! </a:t>
            </a:r>
          </a:p>
          <a:p>
            <a:r>
              <a:rPr lang="en-US" spc="0" dirty="0" smtClean="0"/>
              <a:t>Find a mentor.</a:t>
            </a:r>
            <a:endParaRPr lang="en-US" spc="0" dirty="0"/>
          </a:p>
        </p:txBody>
      </p:sp>
    </p:spTree>
    <p:extLst>
      <p:ext uri="{BB962C8B-B14F-4D97-AF65-F5344CB8AC3E}">
        <p14:creationId xmlns:p14="http://schemas.microsoft.com/office/powerpoint/2010/main" val="1415924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56598" y="565138"/>
            <a:ext cx="3813271" cy="1025525"/>
          </a:xfrm>
        </p:spPr>
        <p:txBody>
          <a:bodyPr/>
          <a:lstStyle/>
          <a:p>
            <a:r>
              <a:rPr lang="en-US" sz="2400" spc="0" dirty="0"/>
              <a:t>Here’s what you can expect your mentor to do: </a:t>
            </a:r>
            <a:br>
              <a:rPr lang="en-US" sz="2400" spc="0" dirty="0"/>
            </a:br>
            <a:endParaRPr lang="en-US" sz="2400" spc="0" dirty="0"/>
          </a:p>
        </p:txBody>
      </p:sp>
      <p:sp>
        <p:nvSpPr>
          <p:cNvPr id="9" name="TextBox 8"/>
          <p:cNvSpPr txBox="1"/>
          <p:nvPr/>
        </p:nvSpPr>
        <p:spPr>
          <a:xfrm>
            <a:off x="6410528" y="565138"/>
            <a:ext cx="4756825" cy="3170099"/>
          </a:xfrm>
          <a:prstGeom prst="rect">
            <a:avLst/>
          </a:prstGeom>
          <a:noFill/>
        </p:spPr>
        <p:txBody>
          <a:bodyPr wrap="square" rtlCol="0">
            <a:spAutoFit/>
          </a:bodyPr>
          <a:lstStyle/>
          <a:p>
            <a:pPr>
              <a:lnSpc>
                <a:spcPct val="150000"/>
              </a:lnSpc>
              <a:spcBef>
                <a:spcPts val="600"/>
              </a:spcBef>
              <a:spcAft>
                <a:spcPts val="600"/>
              </a:spcAft>
            </a:pPr>
            <a:r>
              <a:rPr lang="en-US" sz="1500" dirty="0"/>
              <a:t>First things first! Before anything else happens, you should have a mentor. Since you may be new to your role and your company, ask your supervisor who this person is—and then meet them as soon as possible. </a:t>
            </a:r>
          </a:p>
          <a:p>
            <a:pPr>
              <a:lnSpc>
                <a:spcPct val="150000"/>
              </a:lnSpc>
              <a:spcBef>
                <a:spcPts val="600"/>
              </a:spcBef>
              <a:spcAft>
                <a:spcPts val="600"/>
              </a:spcAft>
            </a:pPr>
            <a:r>
              <a:rPr lang="en-US" sz="1500" dirty="0"/>
              <a:t>A mentor </a:t>
            </a:r>
            <a:r>
              <a:rPr lang="en-US" sz="1500" dirty="0" smtClean="0"/>
              <a:t>acts </a:t>
            </a:r>
            <a:r>
              <a:rPr lang="en-US" sz="1500" dirty="0"/>
              <a:t>as a trusted and experienced advisor. Think of your mentor as “a friendly guide in a foreign country.” </a:t>
            </a:r>
          </a:p>
          <a:p>
            <a:pPr>
              <a:lnSpc>
                <a:spcPct val="150000"/>
              </a:lnSpc>
              <a:spcBef>
                <a:spcPts val="600"/>
              </a:spcBef>
              <a:spcAft>
                <a:spcPts val="600"/>
              </a:spcAft>
            </a:pPr>
            <a:r>
              <a:rPr lang="en-US" sz="1500" dirty="0"/>
              <a:t>Ideally, you, your mentor, and your supervisor will be referencing this guide throughout the first several months</a:t>
            </a:r>
            <a:r>
              <a:rPr lang="en-US" sz="1500" dirty="0" smtClean="0"/>
              <a:t>.</a:t>
            </a:r>
            <a:endParaRPr lang="en-US" sz="1500" dirty="0"/>
          </a:p>
        </p:txBody>
      </p:sp>
      <p:sp>
        <p:nvSpPr>
          <p:cNvPr id="11" name="TextBox 10"/>
          <p:cNvSpPr txBox="1"/>
          <p:nvPr/>
        </p:nvSpPr>
        <p:spPr>
          <a:xfrm>
            <a:off x="739302" y="2500009"/>
            <a:ext cx="4212077" cy="3760004"/>
          </a:xfrm>
          <a:prstGeom prst="rect">
            <a:avLst/>
          </a:prstGeom>
          <a:noFill/>
        </p:spPr>
        <p:txBody>
          <a:bodyPr wrap="square" rtlCol="0">
            <a:spAutoFit/>
          </a:bodyPr>
          <a:lstStyle/>
          <a:p>
            <a:pPr marL="285750" lvl="0" indent="-285750">
              <a:spcAft>
                <a:spcPts val="1000"/>
              </a:spcAft>
              <a:buFont typeface="Arial" panose="020B0604020202020204" pitchFamily="34" charset="0"/>
              <a:buChar char="•"/>
            </a:pPr>
            <a:r>
              <a:rPr lang="en-US" dirty="0"/>
              <a:t>Share job function knowledge</a:t>
            </a:r>
          </a:p>
          <a:p>
            <a:pPr marL="285750" lvl="0" indent="-285750">
              <a:spcAft>
                <a:spcPts val="1000"/>
              </a:spcAft>
              <a:buFont typeface="Arial" panose="020B0604020202020204" pitchFamily="34" charset="0"/>
              <a:buChar char="•"/>
            </a:pPr>
            <a:r>
              <a:rPr lang="en-US" dirty="0"/>
              <a:t>Explain workplace </a:t>
            </a:r>
            <a:r>
              <a:rPr lang="en-US" dirty="0" smtClean="0"/>
              <a:t>culture</a:t>
            </a:r>
            <a:endParaRPr lang="en-US" dirty="0"/>
          </a:p>
          <a:p>
            <a:pPr marL="285750" lvl="0" indent="-285750">
              <a:spcAft>
                <a:spcPts val="1000"/>
              </a:spcAft>
              <a:buFont typeface="Arial" panose="020B0604020202020204" pitchFamily="34" charset="0"/>
              <a:buChar char="•"/>
            </a:pPr>
            <a:r>
              <a:rPr lang="en-US" dirty="0"/>
              <a:t>Teach new skills</a:t>
            </a:r>
          </a:p>
          <a:p>
            <a:pPr marL="285750" lvl="0" indent="-285750">
              <a:spcAft>
                <a:spcPts val="1000"/>
              </a:spcAft>
              <a:buFont typeface="Arial" panose="020B0604020202020204" pitchFamily="34" charset="0"/>
              <a:buChar char="•"/>
            </a:pPr>
            <a:r>
              <a:rPr lang="en-US" dirty="0"/>
              <a:t>Model new skills</a:t>
            </a:r>
          </a:p>
          <a:p>
            <a:pPr marL="285750" lvl="0" indent="-285750">
              <a:spcAft>
                <a:spcPts val="1000"/>
              </a:spcAft>
              <a:buFont typeface="Arial" panose="020B0604020202020204" pitchFamily="34" charset="0"/>
              <a:buChar char="•"/>
            </a:pPr>
            <a:r>
              <a:rPr lang="en-US" dirty="0"/>
              <a:t>Provide feedback</a:t>
            </a:r>
          </a:p>
          <a:p>
            <a:pPr marL="285750" lvl="0" indent="-285750">
              <a:spcAft>
                <a:spcPts val="1000"/>
              </a:spcAft>
              <a:buFont typeface="Arial" panose="020B0604020202020204" pitchFamily="34" charset="0"/>
              <a:buChar char="•"/>
            </a:pPr>
            <a:r>
              <a:rPr lang="en-US" dirty="0"/>
              <a:t>Tell other staff about the new skills you’ve gained</a:t>
            </a:r>
          </a:p>
          <a:p>
            <a:pPr marL="285750" lvl="0" indent="-285750">
              <a:spcAft>
                <a:spcPts val="1000"/>
              </a:spcAft>
              <a:buFont typeface="Arial" panose="020B0604020202020204" pitchFamily="34" charset="0"/>
              <a:buChar char="•"/>
            </a:pPr>
            <a:r>
              <a:rPr lang="en-US" dirty="0"/>
              <a:t>Provide a judgement-free venue for questions and answers</a:t>
            </a:r>
          </a:p>
          <a:p>
            <a:pPr marL="285750" lvl="0" indent="-285750">
              <a:spcAft>
                <a:spcPts val="1000"/>
              </a:spcAft>
              <a:buFont typeface="Arial" panose="020B0604020202020204" pitchFamily="34" charset="0"/>
              <a:buChar char="•"/>
            </a:pPr>
            <a:r>
              <a:rPr lang="en-US" dirty="0"/>
              <a:t>and SO MUCH MORE!</a:t>
            </a:r>
          </a:p>
        </p:txBody>
      </p:sp>
      <p:sp>
        <p:nvSpPr>
          <p:cNvPr id="2" name="Rectangle 1"/>
          <p:cNvSpPr/>
          <p:nvPr/>
        </p:nvSpPr>
        <p:spPr>
          <a:xfrm>
            <a:off x="6441657" y="4269471"/>
            <a:ext cx="4811300" cy="1554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1657" y="4585046"/>
            <a:ext cx="4811300" cy="923330"/>
          </a:xfrm>
          <a:prstGeom prst="rect">
            <a:avLst/>
          </a:prstGeom>
          <a:noFill/>
        </p:spPr>
        <p:txBody>
          <a:bodyPr wrap="square" rtlCol="0">
            <a:spAutoFit/>
          </a:bodyPr>
          <a:lstStyle/>
          <a:p>
            <a:pPr algn="ctr"/>
            <a:r>
              <a:rPr lang="en-US" b="1" dirty="0"/>
              <a:t>“Mentoring is a brain to pick, an ear to listen, and a push in the right direction.”</a:t>
            </a:r>
            <a:endParaRPr lang="en-US" dirty="0"/>
          </a:p>
          <a:p>
            <a:pPr algn="ctr"/>
            <a:r>
              <a:rPr lang="en-US" dirty="0"/>
              <a:t> </a:t>
            </a:r>
            <a:r>
              <a:rPr lang="en-US" sz="1600" dirty="0"/>
              <a:t>— John Crosby</a:t>
            </a:r>
          </a:p>
        </p:txBody>
      </p:sp>
    </p:spTree>
    <p:extLst>
      <p:ext uri="{BB962C8B-B14F-4D97-AF65-F5344CB8AC3E}">
        <p14:creationId xmlns:p14="http://schemas.microsoft.com/office/powerpoint/2010/main" val="2430558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252920" y="936980"/>
            <a:ext cx="4159559" cy="1170953"/>
          </a:xfrm>
        </p:spPr>
        <p:txBody>
          <a:bodyPr>
            <a:normAutofit fontScale="90000"/>
          </a:bodyPr>
          <a:lstStyle/>
          <a:p>
            <a:r>
              <a:rPr lang="en-US" sz="3600" spc="0" dirty="0" smtClean="0"/>
              <a:t>The ‘Getting Started’ </a:t>
            </a:r>
            <a:br>
              <a:rPr lang="en-US" sz="3600" spc="0" dirty="0" smtClean="0"/>
            </a:br>
            <a:r>
              <a:rPr lang="en-US" sz="3600" spc="0" dirty="0" smtClean="0"/>
              <a:t>overview</a:t>
            </a:r>
            <a:endParaRPr lang="en-US" sz="3600" spc="0" dirty="0"/>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4252920" y="2133528"/>
            <a:ext cx="3686159" cy="4272084"/>
          </a:xfrm>
        </p:spPr>
        <p:txBody>
          <a:bodyPr>
            <a:normAutofit/>
          </a:bodyPr>
          <a:lstStyle/>
          <a:p>
            <a:pPr marL="0" indent="0">
              <a:lnSpc>
                <a:spcPct val="120000"/>
              </a:lnSpc>
              <a:buNone/>
            </a:pPr>
            <a:r>
              <a:rPr lang="en-US" sz="1800" dirty="0"/>
              <a:t>In the weeks to come you’ll be learning about your new company, about the job seekers you’ll be working </a:t>
            </a:r>
            <a:r>
              <a:rPr lang="en-US" sz="1800" dirty="0" smtClean="0"/>
              <a:t>with, </a:t>
            </a:r>
            <a:r>
              <a:rPr lang="en-US" sz="1800" dirty="0"/>
              <a:t>and about best </a:t>
            </a:r>
            <a:r>
              <a:rPr lang="en-US" sz="1800" dirty="0" smtClean="0"/>
              <a:t>practices in your agency and the field.</a:t>
            </a:r>
          </a:p>
          <a:p>
            <a:pPr marL="0" indent="0">
              <a:lnSpc>
                <a:spcPct val="120000"/>
              </a:lnSpc>
              <a:buNone/>
            </a:pPr>
            <a:r>
              <a:rPr lang="en-US" sz="1800" dirty="0" smtClean="0"/>
              <a:t>You’ll also be learning </a:t>
            </a:r>
            <a:r>
              <a:rPr lang="en-US" sz="1800" dirty="0"/>
              <a:t>the principles behind supported employment and how best to implement effective services and activities so that </a:t>
            </a:r>
            <a:r>
              <a:rPr lang="en-US" sz="1800" dirty="0" smtClean="0"/>
              <a:t>job seekers </a:t>
            </a:r>
            <a:r>
              <a:rPr lang="en-US" sz="1800" dirty="0"/>
              <a:t>can successfully find career paths and employment that matches their interests and strengths. </a:t>
            </a:r>
            <a:endParaRPr lang="en-US" sz="1800" dirty="0" smtClean="0"/>
          </a:p>
          <a:p>
            <a:pPr marL="0" indent="0">
              <a:buNone/>
            </a:pPr>
            <a:endParaRPr lang="en-US" sz="1200" b="1" dirty="0"/>
          </a:p>
          <a:p>
            <a:pPr marL="0" indent="0">
              <a:buNone/>
            </a:pPr>
            <a:endParaRPr lang="en-US" sz="2000" b="1" dirty="0">
              <a:latin typeface="+mj-lt"/>
            </a:endParaRPr>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941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5">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70C0"/>
      </a:hlink>
      <a:folHlink>
        <a:srgbClr val="954F72"/>
      </a:folHlink>
    </a:clrScheme>
    <a:fontScheme name="Custom 6">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3.xml><?xml version="1.0" encoding="utf-8"?>
<ds:datastoreItem xmlns:ds="http://schemas.openxmlformats.org/officeDocument/2006/customXml" ds:itemID="{D0FE9C68-0C22-4EEC-B457-063807029368}">
  <ds:schemaRefs>
    <ds:schemaRef ds:uri="71af3243-3dd4-4a8d-8c0d-dd76da1f02a5"/>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16c05727-aa75-4e4a-9b5f-8a80a116589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3919</Words>
  <Application>Microsoft Office PowerPoint</Application>
  <PresentationFormat>Widescreen</PresentationFormat>
  <Paragraphs>267</Paragraphs>
  <Slides>47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Constantia</vt:lpstr>
      <vt:lpstr>Corbel</vt:lpstr>
      <vt:lpstr>Gill Sans</vt:lpstr>
      <vt:lpstr>Helvetica Light</vt:lpstr>
      <vt:lpstr>Helvetica Neue Medium</vt:lpstr>
      <vt:lpstr>Raleway</vt:lpstr>
      <vt:lpstr>Wingdings</vt:lpstr>
      <vt:lpstr>Office Theme</vt:lpstr>
      <vt:lpstr>Getting Started</vt:lpstr>
      <vt:lpstr>Getting Started A Guide for Indiana Employment Specialists </vt:lpstr>
      <vt:lpstr>Table of Contents</vt:lpstr>
      <vt:lpstr>Introduction</vt:lpstr>
      <vt:lpstr>Quick note</vt:lpstr>
      <vt:lpstr>Whatever your title…</vt:lpstr>
      <vt:lpstr>28</vt:lpstr>
      <vt:lpstr>Here’s what you can expect your mentor to do:  </vt:lpstr>
      <vt:lpstr>The ‘Getting Started’  overview</vt:lpstr>
      <vt:lpstr>Getting Started:  General Information </vt:lpstr>
      <vt:lpstr>Your agency orientation checklist</vt:lpstr>
      <vt:lpstr>Your agency orientation checklist, continued</vt:lpstr>
      <vt:lpstr>‘Working with  Indiana VR’</vt:lpstr>
      <vt:lpstr>Your go-to references</vt:lpstr>
      <vt:lpstr>Supported Employment: Foundations &amp; Philosophy</vt:lpstr>
      <vt:lpstr>Supported Employment: Your to-do list</vt:lpstr>
      <vt:lpstr>Supported Employment Services:  Your to-do list</vt:lpstr>
      <vt:lpstr>Getting Started:  The Work You’ll Be Doing </vt:lpstr>
      <vt:lpstr>Your go-to VR forms</vt:lpstr>
      <vt:lpstr>Your go-to VR forms, continued</vt:lpstr>
      <vt:lpstr>Discovery</vt:lpstr>
      <vt:lpstr>Discovery:  Your to-do list</vt:lpstr>
      <vt:lpstr>Discovery:  Your to-do list, continued</vt:lpstr>
      <vt:lpstr>Watch Discovery  in action</vt:lpstr>
      <vt:lpstr>Additional Discovery resources</vt:lpstr>
      <vt:lpstr>Job Readiness</vt:lpstr>
      <vt:lpstr>Job Readiness: Your to-do list</vt:lpstr>
      <vt:lpstr>Job Development</vt:lpstr>
      <vt:lpstr>The Job Development &amp; Placement Plan: Your to-do list</vt:lpstr>
      <vt:lpstr>Job Development: Your to-do list</vt:lpstr>
      <vt:lpstr>Job Development: Your to-do list, continued</vt:lpstr>
      <vt:lpstr>Job Placement Training &amp; Supports</vt:lpstr>
      <vt:lpstr>Job Placement Training &amp; Supports :  Your to-do list</vt:lpstr>
      <vt:lpstr>Job Placement Training &amp; Supports:  Your to-do list, continued</vt:lpstr>
      <vt:lpstr>Job Placement Training &amp; Supports:  Your to-do list, continued again</vt:lpstr>
      <vt:lpstr>More Resources for Job Placement Training  &amp; Supports</vt:lpstr>
      <vt:lpstr>Stabilization</vt:lpstr>
      <vt:lpstr>Stabilization Your to-do list</vt:lpstr>
      <vt:lpstr>Extended Services &amp; Ongoing Supports</vt:lpstr>
      <vt:lpstr>Extended Services and Ongoing Supports Your to-do list</vt:lpstr>
      <vt:lpstr>Getting Started:  Training for Indiana  Employment Specialists</vt:lpstr>
      <vt:lpstr>The importance of additional training</vt:lpstr>
      <vt:lpstr>Become a Certified Employment Support Professional </vt:lpstr>
      <vt:lpstr>FREE  Indiana Trainings</vt:lpstr>
      <vt:lpstr>National Training</vt:lpstr>
      <vt:lpstr>National Training, continued</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
  <cp:lastModifiedBy/>
  <cp:revision>1</cp:revision>
  <dcterms:created xsi:type="dcterms:W3CDTF">2020-03-12T17:11:20Z</dcterms:created>
  <dcterms:modified xsi:type="dcterms:W3CDTF">2020-08-24T00:41:22Z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MarkAsFinal">
    <vt:bool>true</vt:bool>
  </property>
</Properties>
</file>